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32"/>
  </p:handoutMasterIdLst>
  <p:sldIdLst>
    <p:sldId id="256" r:id="rId3"/>
    <p:sldId id="264" r:id="rId4"/>
    <p:sldId id="258" r:id="rId5"/>
    <p:sldId id="259" r:id="rId6"/>
    <p:sldId id="260" r:id="rId7"/>
    <p:sldId id="266" r:id="rId8"/>
    <p:sldId id="261" r:id="rId9"/>
    <p:sldId id="310" r:id="rId10"/>
    <p:sldId id="262" r:id="rId11"/>
    <p:sldId id="263" r:id="rId12"/>
    <p:sldId id="277" r:id="rId13"/>
    <p:sldId id="286" r:id="rId14"/>
    <p:sldId id="288" r:id="rId15"/>
    <p:sldId id="287" r:id="rId16"/>
    <p:sldId id="289" r:id="rId17"/>
    <p:sldId id="290" r:id="rId18"/>
    <p:sldId id="298" r:id="rId19"/>
    <p:sldId id="306" r:id="rId20"/>
    <p:sldId id="307" r:id="rId21"/>
    <p:sldId id="308" r:id="rId22"/>
    <p:sldId id="309" r:id="rId23"/>
    <p:sldId id="302" r:id="rId24"/>
    <p:sldId id="291" r:id="rId25"/>
    <p:sldId id="292" r:id="rId26"/>
    <p:sldId id="293" r:id="rId27"/>
    <p:sldId id="294" r:id="rId28"/>
    <p:sldId id="295" r:id="rId29"/>
    <p:sldId id="313" r:id="rId30"/>
    <p:sldId id="314" r:id="rId31"/>
  </p:sldIdLst>
  <p:sldSz cx="9144000" cy="6858000" type="screen4x3"/>
  <p:notesSz cx="6799263" cy="99298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94343" autoAdjust="0"/>
  </p:normalViewPr>
  <p:slideViewPr>
    <p:cSldViewPr>
      <p:cViewPr varScale="1">
        <p:scale>
          <a:sx n="76" d="100"/>
          <a:sy n="76" d="100"/>
        </p:scale>
        <p:origin x="60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ADF4B-7214-425E-8320-5CA84BAE1675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6F874-EBB6-4C65-9E73-885C5BF0EE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3694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585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739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2602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3309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3196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7091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1233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560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905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779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554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3FCF-8C8D-42F5-96E6-8D38F8763AAD}" type="datetime1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3513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46C0-0459-44E0-AAC6-01C4C9E45510}" type="datetime1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2046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65CA-EA81-4547-B290-435DCF729FD7}" type="datetime1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7836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F5CC-D871-44C5-BA62-7B922711E85F}" type="datetime1">
              <a:rPr lang="fi-FI" smtClean="0"/>
              <a:t>17.2.2021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3718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992A2-645C-4EA8-94D9-A38887FE8355}" type="datetime1">
              <a:rPr lang="fi-FI" smtClean="0"/>
              <a:t>17.2.2021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8445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1D874-DA6E-497A-91B9-5085F8D10FC2}" type="datetime1">
              <a:rPr lang="fi-FI" smtClean="0"/>
              <a:t>17.2.2021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9571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304C-4F6D-4929-AEC6-D6AB0554F270}" type="datetime1">
              <a:rPr lang="fi-FI" smtClean="0"/>
              <a:t>17.2.2021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2529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1EB03-FD42-40C3-BCDA-14B6A07ED801}" type="datetime1">
              <a:rPr lang="fi-FI" smtClean="0"/>
              <a:t>17.2.2021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55307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BB37-0DB5-46C0-BBBF-A3CD4F259988}" type="datetime1">
              <a:rPr lang="fi-FI" smtClean="0"/>
              <a:t>17.2.2021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6617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5790E-0ACB-4D38-97AA-1C790D5B9A65}" type="datetime1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8048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38D8-2AAD-41A0-A311-3BCD47C5623F}" type="datetime1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322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75D33-895F-4F4D-9265-71A6F8434604}" type="datetimeFigureOut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BF667-7267-4C83-93E8-56F5AAC28D2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058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D34AF-9C12-4BC3-88F4-AAE3C9EF3BCF}" type="datetime1">
              <a:rPr lang="fi-FI" smtClean="0"/>
              <a:t>17.2.2021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Suomen välinehuoltajayhdistys ry., Välinehuollon ammatilliset koulutuspäivät 16.3.2018, Katja Makkonen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8D0A4-901E-4939-B627-60795C01E4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69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Välineistön puhtaustasot ja käyttötarkoitukset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Koulutuskeskus Salpaus</a:t>
            </a:r>
          </a:p>
          <a:p>
            <a:r>
              <a:rPr lang="fi-FI" sz="2000" dirty="0"/>
              <a:t>Katja Makkonen</a:t>
            </a:r>
          </a:p>
        </p:txBody>
      </p:sp>
    </p:spTree>
    <p:extLst>
      <p:ext uri="{BB962C8B-B14F-4D97-AF65-F5344CB8AC3E}">
        <p14:creationId xmlns:p14="http://schemas.microsoft.com/office/powerpoint/2010/main" val="197111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Välineiden puhtausluokitukset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fi-FI" sz="2200" dirty="0"/>
              <a:t>Välineistön puhtausvaatimukset määräytyvät käyttötarkoituksen ja kohteen mukaan. </a:t>
            </a:r>
          </a:p>
          <a:p>
            <a:pPr marL="0" indent="0">
              <a:buNone/>
              <a:defRPr/>
            </a:pPr>
            <a:endParaRPr lang="fi-FI" sz="2200" dirty="0"/>
          </a:p>
          <a:p>
            <a:pPr marL="0" indent="0">
              <a:buNone/>
              <a:defRPr/>
            </a:pPr>
            <a:r>
              <a:rPr lang="fi-FI" sz="2200" dirty="0"/>
              <a:t>Välineistö voidaan luokitella neljään puhtaustasoon:</a:t>
            </a:r>
          </a:p>
          <a:p>
            <a:pPr marL="0" indent="0">
              <a:buNone/>
              <a:defRPr/>
            </a:pPr>
            <a:endParaRPr lang="fi-FI" sz="2200" dirty="0"/>
          </a:p>
          <a:p>
            <a:pPr marL="566928" indent="-457200">
              <a:defRPr/>
            </a:pPr>
            <a:r>
              <a:rPr lang="fi-FI" sz="2200" b="1" dirty="0"/>
              <a:t>Puhdas</a:t>
            </a:r>
            <a:r>
              <a:rPr lang="fi-FI" sz="2200" dirty="0"/>
              <a:t> </a:t>
            </a:r>
          </a:p>
          <a:p>
            <a:pPr marL="566928" indent="-457200">
              <a:defRPr/>
            </a:pPr>
            <a:r>
              <a:rPr lang="fi-FI" sz="2200" b="1" dirty="0"/>
              <a:t>Desinfioitu</a:t>
            </a:r>
            <a:r>
              <a:rPr lang="fi-FI" sz="2200" dirty="0"/>
              <a:t> </a:t>
            </a:r>
          </a:p>
          <a:p>
            <a:pPr marL="566928" indent="-457200">
              <a:defRPr/>
            </a:pPr>
            <a:r>
              <a:rPr lang="fi-FI" sz="2200" b="1" dirty="0"/>
              <a:t>Steriloitu</a:t>
            </a:r>
            <a:r>
              <a:rPr lang="fi-FI" sz="2200" dirty="0"/>
              <a:t> </a:t>
            </a:r>
          </a:p>
          <a:p>
            <a:pPr marL="566928" indent="-457200">
              <a:defRPr/>
            </a:pPr>
            <a:r>
              <a:rPr lang="fi-FI" sz="2200" b="1" dirty="0"/>
              <a:t>Steriili</a:t>
            </a:r>
            <a:endParaRPr lang="fi-FI" sz="22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05344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200" b="1" dirty="0"/>
              <a:t>Puhdas</a:t>
            </a:r>
          </a:p>
          <a:p>
            <a:pPr lvl="0"/>
            <a:r>
              <a:rPr lang="fi-FI" sz="2200" dirty="0"/>
              <a:t>puhdas käsitteenä jaetaan kahteen alakäsitteeseen: puhdas ja tehdaspuhdas </a:t>
            </a:r>
          </a:p>
          <a:p>
            <a:r>
              <a:rPr lang="fi-FI" sz="2200" dirty="0"/>
              <a:t>väline on puhdistettu ja kuivattu, mutta ei desinfioitu</a:t>
            </a:r>
          </a:p>
          <a:p>
            <a:r>
              <a:rPr lang="fi-FI" sz="2200" dirty="0"/>
              <a:t>mikrobien määrää on saatu merkittävästi vähennettyä, mutta elomuotoisia mikrobeja on jäljellä </a:t>
            </a:r>
          </a:p>
          <a:p>
            <a:r>
              <a:rPr lang="fi-FI" sz="2200" dirty="0"/>
              <a:t>väline ei joudu välittömään kosketukseen potilaan kanssa</a:t>
            </a:r>
          </a:p>
          <a:p>
            <a:pPr marL="0" indent="0">
              <a:buNone/>
            </a:pPr>
            <a:endParaRPr lang="fi-FI" sz="2200" dirty="0"/>
          </a:p>
          <a:p>
            <a:pPr marL="0" indent="0">
              <a:buNone/>
            </a:pPr>
            <a:r>
              <a:rPr lang="fi-FI" sz="2200" dirty="0"/>
              <a:t>Tehdaspuhdas</a:t>
            </a:r>
          </a:p>
          <a:p>
            <a:pPr lvl="0"/>
            <a:r>
              <a:rPr lang="fi-FI" sz="2200" dirty="0"/>
              <a:t>tuote, jonka raaka-aineiden, pakkauksen ja säilytyksen puhtaudesta vastaa valmistaja</a:t>
            </a:r>
          </a:p>
          <a:p>
            <a:pPr lvl="1"/>
            <a:r>
              <a:rPr lang="fi-FI" sz="2000" dirty="0"/>
              <a:t>tuote ei sisällä tautia aiheuttavia mikrobeja </a:t>
            </a:r>
          </a:p>
          <a:p>
            <a:pPr lvl="1"/>
            <a:r>
              <a:rPr lang="fi-FI" sz="2000" dirty="0"/>
              <a:t>tehdaspuhdas on tehtaan toimittamana usein kertakäyttöinen tuote, esim. taitokset, kaarimaljat, liuoskupit tai gynekologiset </a:t>
            </a:r>
            <a:r>
              <a:rPr lang="fi-FI" sz="2000" dirty="0" err="1"/>
              <a:t>spekulat</a:t>
            </a:r>
            <a:endParaRPr lang="fi-FI" sz="20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639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200" b="1" dirty="0"/>
              <a:t>Desinfioitu</a:t>
            </a:r>
          </a:p>
          <a:p>
            <a:pPr marL="0" indent="0">
              <a:buNone/>
            </a:pPr>
            <a:endParaRPr lang="fi-FI" sz="2200" b="1" dirty="0"/>
          </a:p>
          <a:p>
            <a:r>
              <a:rPr lang="fi-FI" sz="2200" dirty="0"/>
              <a:t>Välineestä on tuhottu kaikki elomuotoiset mikrobit, mutta siinä voi vielä olla sterilointia vaativia mikrobien itiöitä. </a:t>
            </a:r>
          </a:p>
          <a:p>
            <a:r>
              <a:rPr lang="fi-FI" sz="2200" dirty="0"/>
              <a:t>Desinfiointi voidaan tehdä joko fysikaalisin tai kemiallisin menetelmin </a:t>
            </a:r>
          </a:p>
          <a:p>
            <a:r>
              <a:rPr lang="fi-FI" sz="2200" dirty="0"/>
              <a:t>Suurin osa elomuotoisista mikrobeista tuhottu alle tautia aiheuttavan tason (kun välineellä ei läpäistä ihoa tai limakalvoa), bakteerien itiöitä jäljellä. </a:t>
            </a:r>
          </a:p>
          <a:p>
            <a:r>
              <a:rPr lang="fi-FI" sz="2200" dirty="0"/>
              <a:t>Välineellä voidaan koskea tervettä ja ehjää ihoa sekä limakalvoa. </a:t>
            </a:r>
          </a:p>
          <a:p>
            <a:pPr lvl="0"/>
            <a:r>
              <a:rPr lang="fi-FI" sz="2200" dirty="0"/>
              <a:t>Desinfektiokierrossa olevia tuotteita ovat esim. monikäyttöiset happinaamarit, alusastiat, korvasuppilot, nieluputket, laryngoskoopin kielilastaimet, gynekologiset välineet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4232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High level disinfection, “</a:t>
            </a:r>
            <a:r>
              <a:rPr lang="en-GB" sz="2000" dirty="0" err="1"/>
              <a:t>steriloitu</a:t>
            </a:r>
            <a:r>
              <a:rPr lang="en-GB" sz="2000" dirty="0"/>
              <a:t>”</a:t>
            </a:r>
          </a:p>
          <a:p>
            <a:pPr marL="0" indent="0">
              <a:buNone/>
            </a:pPr>
            <a:endParaRPr lang="fi-FI" sz="2000" dirty="0"/>
          </a:p>
          <a:p>
            <a:pPr lvl="0"/>
            <a:r>
              <a:rPr lang="fi-FI" sz="2000" dirty="0"/>
              <a:t>korkean tason desinfektio (</a:t>
            </a:r>
            <a:r>
              <a:rPr lang="fi-FI" sz="2000" dirty="0" err="1"/>
              <a:t>High</a:t>
            </a:r>
            <a:r>
              <a:rPr lang="fi-FI" sz="2000" dirty="0"/>
              <a:t> </a:t>
            </a:r>
            <a:r>
              <a:rPr lang="fi-FI" sz="2000" dirty="0" err="1"/>
              <a:t>level</a:t>
            </a:r>
            <a:r>
              <a:rPr lang="fi-FI" sz="2000" dirty="0"/>
              <a:t> </a:t>
            </a:r>
            <a:r>
              <a:rPr lang="fi-FI" sz="2000" dirty="0" err="1"/>
              <a:t>disinfection</a:t>
            </a:r>
            <a:r>
              <a:rPr lang="fi-FI" sz="2000" dirty="0"/>
              <a:t>) -käsite vastaa Suomessa vakiintunutta käsitettä ”nestesterilointi” </a:t>
            </a:r>
          </a:p>
          <a:p>
            <a:pPr lvl="0"/>
            <a:r>
              <a:rPr lang="fi-FI" sz="2000" dirty="0"/>
              <a:t>esim. taipuisien tähystimien desinfektio, sillä koneissa käytetyt desinfektioaineet, esimerkiksi </a:t>
            </a:r>
            <a:r>
              <a:rPr lang="fi-FI" sz="2000" dirty="0" err="1"/>
              <a:t>glutaraldehydi</a:t>
            </a:r>
            <a:r>
              <a:rPr lang="fi-FI" sz="2000" dirty="0"/>
              <a:t>, tuhoavat myös bakteeri-itiöt </a:t>
            </a:r>
          </a:p>
          <a:p>
            <a:pPr lvl="0"/>
            <a:r>
              <a:rPr lang="fi-FI" sz="2000" dirty="0"/>
              <a:t>tässä muista desinfektiomenetelmistä poiketen myös bakteeri-itiöt saadaan tuhottua, mutta muuten menetelmä ei täytä steriili-käsitteen kriteerejä </a:t>
            </a:r>
          </a:p>
          <a:p>
            <a:pPr lvl="1"/>
            <a:r>
              <a:rPr lang="fi-FI" sz="2000" dirty="0"/>
              <a:t>tähystin </a:t>
            </a:r>
            <a:r>
              <a:rPr lang="fi-FI" sz="2000" dirty="0" err="1"/>
              <a:t>ilmakontaminoituu</a:t>
            </a:r>
            <a:r>
              <a:rPr lang="fi-FI" sz="2000" dirty="0"/>
              <a:t> välittömästi, kun koneen ovi avataan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5988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02027"/>
          </a:xfrm>
        </p:spPr>
        <p:txBody>
          <a:bodyPr/>
          <a:lstStyle/>
          <a:p>
            <a:pPr marL="0" indent="0">
              <a:buNone/>
            </a:pPr>
            <a:r>
              <a:rPr lang="fi-FI" sz="2200" b="1" dirty="0"/>
              <a:t>Steriloitu</a:t>
            </a:r>
          </a:p>
          <a:p>
            <a:pPr marL="0" indent="0">
              <a:buNone/>
            </a:pPr>
            <a:endParaRPr lang="fi-FI" sz="2200" b="1" dirty="0"/>
          </a:p>
          <a:p>
            <a:r>
              <a:rPr lang="fi-FI" sz="2200" dirty="0"/>
              <a:t>Väline on puhdistettu, desinfioitu ja steriloitu, mutta ei pakattu. </a:t>
            </a:r>
          </a:p>
          <a:p>
            <a:r>
              <a:rPr lang="fi-FI" sz="2200" dirty="0"/>
              <a:t>Väline ei pysy steriilinä, mutta siitä on tuhottu mikrobit sekä niiden itiöt. </a:t>
            </a:r>
          </a:p>
          <a:p>
            <a:r>
              <a:rPr lang="fi-FI" sz="2200" dirty="0"/>
              <a:t>Välineellä kosketaan ihoa tai limakalvoa sitä läpäisemättä.</a:t>
            </a:r>
          </a:p>
          <a:p>
            <a:r>
              <a:rPr lang="fi-FI" sz="2200" dirty="0"/>
              <a:t>Hammashuollossa on vakiintunut käsite steriloitu, joka tarkoittaa käytön jälkeen puhdistettua, desinfioitua ja steriloitua tuotetta, jota ei ole pakattu, eikä tuote siten ilmakontaminaation vuoksi säily steriilinä</a:t>
            </a:r>
          </a:p>
          <a:p>
            <a:pPr marL="0" indent="0">
              <a:buNone/>
            </a:pPr>
            <a:r>
              <a:rPr lang="fi-FI" sz="2000" dirty="0"/>
              <a:t>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0138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b="1" dirty="0"/>
              <a:t>Steriili</a:t>
            </a:r>
          </a:p>
          <a:p>
            <a:pPr marL="0" indent="0">
              <a:buNone/>
            </a:pPr>
            <a:endParaRPr lang="fi-FI" sz="2200" b="1" dirty="0"/>
          </a:p>
          <a:p>
            <a:pPr lvl="0"/>
            <a:r>
              <a:rPr lang="fi-FI" sz="2200" dirty="0"/>
              <a:t>steriili tarkoittaa asianmukaisesti </a:t>
            </a:r>
            <a:r>
              <a:rPr lang="fi-FI" sz="2200" u="sng" dirty="0"/>
              <a:t>puhdistettua</a:t>
            </a:r>
            <a:r>
              <a:rPr lang="fi-FI" sz="2200" dirty="0"/>
              <a:t>, </a:t>
            </a:r>
            <a:r>
              <a:rPr lang="fi-FI" sz="2200" u="sng" dirty="0"/>
              <a:t>desinfioitua</a:t>
            </a:r>
            <a:r>
              <a:rPr lang="fi-FI" sz="2200" dirty="0"/>
              <a:t>, huollettua, tarkastettua, pakattua, </a:t>
            </a:r>
            <a:r>
              <a:rPr lang="fi-FI" sz="2200" u="sng" dirty="0"/>
              <a:t>steriloitua</a:t>
            </a:r>
            <a:r>
              <a:rPr lang="fi-FI" sz="2200" dirty="0"/>
              <a:t> ja säilytettyä tuotetta, josta on elomuotoisten mikrobien lisäksi tuhottu myös mikrobien itiöt joko höyryllä, kaasulla, matalalämpöplasmalla, kuumalla ilmalla tai säteilyttämällä</a:t>
            </a:r>
          </a:p>
          <a:p>
            <a:pPr lvl="0"/>
            <a:r>
              <a:rPr lang="fi-FI" sz="2200" dirty="0"/>
              <a:t>Välineellä läpäistään iho tai limakalvo </a:t>
            </a:r>
          </a:p>
          <a:p>
            <a:pPr lvl="1"/>
            <a:r>
              <a:rPr lang="fi-FI" sz="2200" dirty="0"/>
              <a:t>Kirurgia ja endoskooppinen kirurgia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86519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dirty="0"/>
              <a:t>Myös tehdassteriilejä tuotteita</a:t>
            </a:r>
          </a:p>
          <a:p>
            <a:r>
              <a:rPr lang="fi-FI" sz="2200" dirty="0"/>
              <a:t>Tuotteen steriloidaan erityisissä sterilointilaitoksissa esim. säteilyttämällä, etyleenioksidilla jne. menetelmillä</a:t>
            </a:r>
          </a:p>
          <a:p>
            <a:r>
              <a:rPr lang="fi-FI" sz="2200" dirty="0"/>
              <a:t>Tuotteissa ei ole mikrobeja eikä niiden itiöitä.</a:t>
            </a:r>
          </a:p>
          <a:p>
            <a:r>
              <a:rPr lang="fi-FI" sz="2200" dirty="0"/>
              <a:t>Esim. neulat, ruiskut, steriilisti pakatut sideharsotaitokset, leikkauskäsineet, kertakäyttöiset leikkaus –ja toimenpideinstrumentit jne.</a:t>
            </a:r>
          </a:p>
        </p:txBody>
      </p:sp>
    </p:spTree>
    <p:extLst>
      <p:ext uri="{BB962C8B-B14F-4D97-AF65-F5344CB8AC3E}">
        <p14:creationId xmlns:p14="http://schemas.microsoft.com/office/powerpoint/2010/main" val="174608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980729"/>
            <a:ext cx="807524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b="1" dirty="0"/>
              <a:t>Välineiden johdonmukainen käyttö</a:t>
            </a:r>
          </a:p>
          <a:p>
            <a:pPr marL="0" indent="0">
              <a:buNone/>
            </a:pPr>
            <a:endParaRPr lang="fi-FI" sz="2200" dirty="0"/>
          </a:p>
          <a:p>
            <a:pPr lvl="0"/>
            <a:r>
              <a:rPr lang="fi-FI" sz="2200" dirty="0"/>
              <a:t>sairaaloissa tuotteet voidaan merkitä esimerkiksi seuraavasti: </a:t>
            </a:r>
            <a:r>
              <a:rPr lang="fi-FI" sz="2200" dirty="0">
                <a:solidFill>
                  <a:srgbClr val="FF0000"/>
                </a:solidFill>
              </a:rPr>
              <a:t>likaiset</a:t>
            </a:r>
            <a:r>
              <a:rPr lang="fi-FI" sz="2200" dirty="0"/>
              <a:t> tuotteet punaisella, </a:t>
            </a:r>
            <a:r>
              <a:rPr lang="fi-FI" sz="2200" dirty="0">
                <a:solidFill>
                  <a:srgbClr val="FFFF00"/>
                </a:solidFill>
              </a:rPr>
              <a:t>tartuntavaaralliset</a:t>
            </a:r>
            <a:r>
              <a:rPr lang="fi-FI" sz="2200" dirty="0"/>
              <a:t> keltaisella, </a:t>
            </a:r>
            <a:r>
              <a:rPr lang="fi-FI" sz="2200" dirty="0">
                <a:solidFill>
                  <a:srgbClr val="0070C0"/>
                </a:solidFill>
              </a:rPr>
              <a:t>puhtaat</a:t>
            </a:r>
            <a:r>
              <a:rPr lang="fi-FI" sz="2200" dirty="0"/>
              <a:t> tuotteet sinisellä ja </a:t>
            </a:r>
            <a:r>
              <a:rPr lang="fi-FI" sz="2200" dirty="0">
                <a:solidFill>
                  <a:srgbClr val="00B050"/>
                </a:solidFill>
              </a:rPr>
              <a:t>steriilit</a:t>
            </a:r>
            <a:r>
              <a:rPr lang="fi-FI" sz="2200" dirty="0"/>
              <a:t> tuotteet vihreällä värillä</a:t>
            </a:r>
          </a:p>
          <a:p>
            <a:pPr lvl="0"/>
            <a:r>
              <a:rPr lang="fi-FI" sz="2200" dirty="0"/>
              <a:t>nyrkkisääntö on, että ihon ja limakalvon läpäiseviin toimenpiteisiin käytetään steriiliä tuotetta ja kaikkiin ihmisen ns. luonnollisiin aukkoihin kohdistuviin tutkimuksiin ja hoitotoimenpiteisiin käytetään desinfioituja (joissakin tilanteissa tehdaspuhtaita) välineitä</a:t>
            </a:r>
          </a:p>
          <a:p>
            <a:pPr lvl="1"/>
            <a:r>
              <a:rPr lang="fi-FI" sz="2200" dirty="0"/>
              <a:t>muulloin riittää, kun välineet puhdistetaan ja kuivataan huolella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2323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i-FI" sz="2000" dirty="0"/>
            </a:br>
            <a:br>
              <a:rPr lang="fi-FI" sz="2000" dirty="0"/>
            </a:br>
            <a:br>
              <a:rPr lang="fi-FI" sz="2000" dirty="0"/>
            </a:br>
            <a:r>
              <a:rPr lang="fi-FI" sz="2000" b="1" dirty="0"/>
              <a:t>Välineiden käsittelytapojen jako</a:t>
            </a:r>
            <a:r>
              <a:rPr lang="fi-FI" sz="2000" dirty="0"/>
              <a:t> neljään luokkaan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7"/>
            <a:ext cx="7796211" cy="403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28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5882736"/>
          </a:xfrm>
        </p:spPr>
        <p:txBody>
          <a:bodyPr/>
          <a:lstStyle/>
          <a:p>
            <a:pPr marL="0" indent="0">
              <a:buNone/>
            </a:pPr>
            <a:r>
              <a:rPr lang="fi-FI" sz="2200" b="1" dirty="0"/>
              <a:t>Mikrobien näkökulmasta välineistön puhtausasteet?</a:t>
            </a:r>
          </a:p>
          <a:p>
            <a:pPr marL="0" indent="0">
              <a:buNone/>
            </a:pPr>
            <a:endParaRPr lang="fi-FI" sz="2200" dirty="0"/>
          </a:p>
          <a:p>
            <a:pPr marL="0" indent="0">
              <a:buNone/>
            </a:pPr>
            <a:r>
              <a:rPr lang="fi-FI" sz="2200" dirty="0"/>
              <a:t>Millaista likaa terveydenhuollossa ja välinehuollossa tavataan?</a:t>
            </a:r>
          </a:p>
          <a:p>
            <a:r>
              <a:rPr lang="fi-FI" sz="2200" dirty="0"/>
              <a:t>Erilaista likaa</a:t>
            </a:r>
          </a:p>
          <a:p>
            <a:r>
              <a:rPr lang="fi-FI" sz="2200" dirty="0"/>
              <a:t>Mikrobilika voi olla myös näkymätöntä likaa, paljaalla silmällä ei voi nähdä ovatko potilaan hoidossa olleet tuotteet likaisia ja tartuntavaarallisia</a:t>
            </a:r>
          </a:p>
          <a:p>
            <a:r>
              <a:rPr lang="fi-FI" sz="2200" dirty="0"/>
              <a:t>Likaisten välineiden kuljettamisen ja käsittelyn näkökulmasta välineisiin suhtaudutaan aina siten, että ne voivat olla tartuntavaarallisia (suojautuminen, kuljetusreitit jne.)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24332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241" y="2475023"/>
            <a:ext cx="5879559" cy="2840756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marL="0" indent="0">
              <a:buNone/>
            </a:pPr>
            <a:r>
              <a:rPr lang="fi-FI" sz="2200" dirty="0"/>
              <a:t>Likainen väline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4270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fi-FI" sz="2200" dirty="0"/>
              <a:t>Puhdas väline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752" y="2237723"/>
            <a:ext cx="3694496" cy="27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00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dirty="0"/>
              <a:t>Desinfioitu väline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535" y="2349092"/>
            <a:ext cx="3692399" cy="2725662"/>
          </a:xfrm>
          <a:prstGeom prst="rect">
            <a:avLst/>
          </a:prstGeom>
        </p:spPr>
      </p:pic>
      <p:sp>
        <p:nvSpPr>
          <p:cNvPr id="17" name="AutoShape 2" descr="Kuvahaun tulos haulle emoji nukkuu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717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>
              <a:buNone/>
            </a:pPr>
            <a:r>
              <a:rPr lang="fi-FI" sz="2200" dirty="0"/>
              <a:t>Steriloitu </a:t>
            </a:r>
          </a:p>
          <a:p>
            <a:pPr marL="0" indent="0">
              <a:buNone/>
            </a:pPr>
            <a:r>
              <a:rPr lang="fi-FI" sz="2200" dirty="0"/>
              <a:t>(mikrobien määrä kun instrumentti on vielä sterilointilaitteen sisällä ja ovi kiinni)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752" y="3284984"/>
            <a:ext cx="3694496" cy="27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47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>
              <a:buNone/>
            </a:pPr>
            <a:r>
              <a:rPr lang="fi-FI" sz="2200" dirty="0"/>
              <a:t>Steriili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2420888"/>
            <a:ext cx="423079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006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i-FI" sz="2400" b="1" dirty="0"/>
              <a:t>Tehtävä. Potilaiden hoidossa käytettävien välineiden puhtausasteet ja käyttötarkoitus.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dirty="0"/>
              <a:t>Mitä arvelisit, mikä puhtausaste tuotteella tulee olla potilaan hoidossa (puhdas, tehdaspuhdas, desinfioitu, steriloitu, tehdassteriili) tulisi olla? Ja miksi?</a:t>
            </a:r>
          </a:p>
          <a:p>
            <a:pPr marL="0" indent="0">
              <a:buNone/>
            </a:pPr>
            <a:endParaRPr lang="fi-FI" sz="2200" dirty="0"/>
          </a:p>
          <a:p>
            <a:pPr marL="0" indent="0">
              <a:buNone/>
            </a:pPr>
            <a:r>
              <a:rPr lang="fi-FI" sz="2200" dirty="0"/>
              <a:t>Kirjoita vastaus tuotteen perään.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696864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224643"/>
            <a:ext cx="2232020" cy="1674015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1" y="1836542"/>
            <a:ext cx="2232019" cy="2125168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1" y="4886387"/>
            <a:ext cx="1871979" cy="1954874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60" y="3789040"/>
            <a:ext cx="2232535" cy="1097347"/>
          </a:xfrm>
          <a:prstGeom prst="rect">
            <a:avLst/>
          </a:prstGeom>
        </p:spPr>
      </p:pic>
      <p:sp>
        <p:nvSpPr>
          <p:cNvPr id="6" name="Tekstiruutu 5"/>
          <p:cNvSpPr txBox="1"/>
          <p:nvPr/>
        </p:nvSpPr>
        <p:spPr>
          <a:xfrm>
            <a:off x="2771800" y="396171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Väline leikkauskorissa</a:t>
            </a:r>
          </a:p>
        </p:txBody>
      </p:sp>
    </p:spTree>
    <p:extLst>
      <p:ext uri="{BB962C8B-B14F-4D97-AF65-F5344CB8AC3E}">
        <p14:creationId xmlns:p14="http://schemas.microsoft.com/office/powerpoint/2010/main" val="1086633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32656"/>
            <a:ext cx="1457070" cy="2158171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787333"/>
            <a:ext cx="2678860" cy="1584176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4725144"/>
            <a:ext cx="2563614" cy="183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77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868177"/>
            <a:ext cx="2145978" cy="2139881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60648"/>
            <a:ext cx="2719052" cy="2036240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5373216"/>
            <a:ext cx="2152075" cy="1085182"/>
          </a:xfrm>
          <a:prstGeom prst="rect">
            <a:avLst/>
          </a:prstGeom>
        </p:spPr>
      </p:pic>
      <p:pic>
        <p:nvPicPr>
          <p:cNvPr id="2" name="Kuva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5964579"/>
            <a:ext cx="2292295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77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3" y="237457"/>
            <a:ext cx="2448272" cy="2441297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581128"/>
            <a:ext cx="2712955" cy="2030144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972" y="2900583"/>
            <a:ext cx="3097036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78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C38-3B7F-4573-A5ED-4DC8F01CACE5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" descr="Kuvahaun tulos haulle gastroskooppi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1" y="2924944"/>
            <a:ext cx="2523643" cy="1080120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548680"/>
            <a:ext cx="1952245" cy="1873101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45" y="3645024"/>
            <a:ext cx="2292295" cy="493819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1" y="4208526"/>
            <a:ext cx="2334970" cy="23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77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fi-FI" sz="2200" b="1" dirty="0"/>
              <a:t>Aseptiikka välinepakkausten käsittelyssä </a:t>
            </a:r>
          </a:p>
          <a:p>
            <a:pPr marL="0" indent="0">
              <a:buNone/>
            </a:pPr>
            <a:r>
              <a:rPr lang="fi-FI" sz="2200" b="1" dirty="0"/>
              <a:t>(esim. kuljettaminen/asiakkaalle toimittaminen, varastointi)</a:t>
            </a:r>
          </a:p>
          <a:p>
            <a:pPr marL="0" indent="0">
              <a:buNone/>
            </a:pPr>
            <a:endParaRPr lang="fi-FI" sz="2200" dirty="0"/>
          </a:p>
          <a:p>
            <a:r>
              <a:rPr lang="fi-FI" sz="2200" dirty="0"/>
              <a:t>Käsihygienia </a:t>
            </a:r>
          </a:p>
          <a:p>
            <a:r>
              <a:rPr lang="fi-FI" sz="2200" dirty="0"/>
              <a:t>Aina kun kosketat välinepakkausta, se tulee tehdä desinfioiduin käsin (sama myös tehdaspuhtaiden ja tehdassteriilien pakkausten kanssa)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509120"/>
            <a:ext cx="2719052" cy="2036240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4519279"/>
            <a:ext cx="2709159" cy="2026081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81" y="4488877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01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dirty="0"/>
              <a:t>Kertaustehtävä.</a:t>
            </a:r>
          </a:p>
          <a:p>
            <a:pPr marL="0" indent="0">
              <a:buNone/>
            </a:pPr>
            <a:endParaRPr lang="fi-FI" sz="2200" dirty="0"/>
          </a:p>
          <a:p>
            <a:pPr marL="0" indent="0">
              <a:buNone/>
            </a:pPr>
            <a:r>
              <a:rPr lang="fi-FI" sz="2200" dirty="0"/>
              <a:t>Kertaa käsien peseminen ja desinfektio </a:t>
            </a:r>
          </a:p>
          <a:p>
            <a:r>
              <a:rPr lang="fi-FI" sz="2200" dirty="0"/>
              <a:t>Milloin kädet pitää pestä ja desinfioida</a:t>
            </a:r>
          </a:p>
          <a:p>
            <a:r>
              <a:rPr lang="fi-FI" sz="2200" dirty="0"/>
              <a:t>Milloin riittää käsien desinfektio</a:t>
            </a:r>
          </a:p>
          <a:p>
            <a:r>
              <a:rPr lang="fi-FI" sz="2200" dirty="0"/>
              <a:t>Käsien pesun tekniikka</a:t>
            </a:r>
          </a:p>
          <a:p>
            <a:r>
              <a:rPr lang="fi-FI" sz="2200" dirty="0"/>
              <a:t>Käsien desinfektion tekniikka</a:t>
            </a:r>
          </a:p>
          <a:p>
            <a:r>
              <a:rPr lang="fi-FI" sz="2200" dirty="0"/>
              <a:t>Mitä mikrobeille tapahtuu: </a:t>
            </a:r>
          </a:p>
          <a:p>
            <a:pPr lvl="1"/>
            <a:r>
              <a:rPr lang="fi-FI" sz="2200" dirty="0"/>
              <a:t>jos peset kädet</a:t>
            </a:r>
          </a:p>
          <a:p>
            <a:pPr lvl="1"/>
            <a:r>
              <a:rPr lang="fi-FI" sz="2200" dirty="0"/>
              <a:t>Jos käsien pesun lisäksi desinfioit kädet</a:t>
            </a:r>
          </a:p>
        </p:txBody>
      </p:sp>
    </p:spTree>
    <p:extLst>
      <p:ext uri="{BB962C8B-B14F-4D97-AF65-F5344CB8AC3E}">
        <p14:creationId xmlns:p14="http://schemas.microsoft.com/office/powerpoint/2010/main" val="2875961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7651"/>
          </a:xfrm>
        </p:spPr>
        <p:txBody>
          <a:bodyPr>
            <a:normAutofit/>
          </a:bodyPr>
          <a:lstStyle/>
          <a:p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099592"/>
            <a:ext cx="8229600" cy="3290664"/>
          </a:xfrm>
        </p:spPr>
        <p:txBody>
          <a:bodyPr/>
          <a:lstStyle/>
          <a:p>
            <a:pPr marL="0" indent="0" algn="ctr">
              <a:buNone/>
            </a:pPr>
            <a:r>
              <a:rPr lang="fi-FI" sz="2000" dirty="0"/>
              <a:t>käsien pesu vs. käsien desinfektio</a:t>
            </a:r>
          </a:p>
          <a:p>
            <a:pPr marL="0" indent="0" algn="ctr">
              <a:buNone/>
            </a:pPr>
            <a:endParaRPr lang="fi-FI" sz="2000" dirty="0"/>
          </a:p>
          <a:p>
            <a:pPr marL="0" indent="0" algn="ctr">
              <a:buNone/>
            </a:pPr>
            <a:r>
              <a:rPr lang="fi-FI" sz="1400" dirty="0"/>
              <a:t>   Puhtaat kädet, 		  Saippualla pesun jälkeen… 	Käsien desinfektion jälkeen… </a:t>
            </a:r>
          </a:p>
          <a:p>
            <a:pPr marL="0" indent="0">
              <a:buNone/>
            </a:pPr>
            <a:r>
              <a:rPr lang="fi-FI" sz="1400" dirty="0"/>
              <a:t>         ennen saippualla pesua…			</a:t>
            </a:r>
          </a:p>
        </p:txBody>
      </p:sp>
      <p:sp>
        <p:nvSpPr>
          <p:cNvPr id="4" name="Ellipsi 3"/>
          <p:cNvSpPr/>
          <p:nvPr/>
        </p:nvSpPr>
        <p:spPr>
          <a:xfrm>
            <a:off x="790999" y="2330835"/>
            <a:ext cx="2016224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i 9"/>
          <p:cNvSpPr/>
          <p:nvPr/>
        </p:nvSpPr>
        <p:spPr>
          <a:xfrm>
            <a:off x="3419872" y="2389928"/>
            <a:ext cx="2016224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i 10"/>
          <p:cNvSpPr/>
          <p:nvPr/>
        </p:nvSpPr>
        <p:spPr>
          <a:xfrm>
            <a:off x="6012160" y="2338420"/>
            <a:ext cx="2016224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i 11"/>
          <p:cNvSpPr/>
          <p:nvPr/>
        </p:nvSpPr>
        <p:spPr>
          <a:xfrm>
            <a:off x="1259632" y="2780928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lipsi 12"/>
          <p:cNvSpPr/>
          <p:nvPr/>
        </p:nvSpPr>
        <p:spPr>
          <a:xfrm>
            <a:off x="1187624" y="2924944"/>
            <a:ext cx="45719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i 13"/>
          <p:cNvSpPr/>
          <p:nvPr/>
        </p:nvSpPr>
        <p:spPr>
          <a:xfrm>
            <a:off x="1331640" y="2924944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lipsi 14"/>
          <p:cNvSpPr/>
          <p:nvPr/>
        </p:nvSpPr>
        <p:spPr>
          <a:xfrm>
            <a:off x="1403648" y="2816932"/>
            <a:ext cx="72008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lipsi 15"/>
          <p:cNvSpPr/>
          <p:nvPr/>
        </p:nvSpPr>
        <p:spPr>
          <a:xfrm>
            <a:off x="1115616" y="2816932"/>
            <a:ext cx="72008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lipsi 16"/>
          <p:cNvSpPr/>
          <p:nvPr/>
        </p:nvSpPr>
        <p:spPr>
          <a:xfrm>
            <a:off x="1233343" y="2636912"/>
            <a:ext cx="45719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lipsi 17"/>
          <p:cNvSpPr/>
          <p:nvPr/>
        </p:nvSpPr>
        <p:spPr>
          <a:xfrm>
            <a:off x="1115616" y="2924944"/>
            <a:ext cx="45719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lipsi 18"/>
          <p:cNvSpPr/>
          <p:nvPr/>
        </p:nvSpPr>
        <p:spPr>
          <a:xfrm>
            <a:off x="971600" y="2996952"/>
            <a:ext cx="144016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llipsi 19"/>
          <p:cNvSpPr/>
          <p:nvPr/>
        </p:nvSpPr>
        <p:spPr>
          <a:xfrm>
            <a:off x="1799111" y="26369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Ellipsi 20"/>
          <p:cNvSpPr/>
          <p:nvPr/>
        </p:nvSpPr>
        <p:spPr>
          <a:xfrm>
            <a:off x="1979712" y="2636912"/>
            <a:ext cx="72008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Ellipsi 21"/>
          <p:cNvSpPr/>
          <p:nvPr/>
        </p:nvSpPr>
        <p:spPr>
          <a:xfrm>
            <a:off x="1979712" y="2708920"/>
            <a:ext cx="45719" cy="1537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Ellipsi 22"/>
          <p:cNvSpPr/>
          <p:nvPr/>
        </p:nvSpPr>
        <p:spPr>
          <a:xfrm>
            <a:off x="2267744" y="2708920"/>
            <a:ext cx="45719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llipsi 23"/>
          <p:cNvSpPr/>
          <p:nvPr/>
        </p:nvSpPr>
        <p:spPr>
          <a:xfrm>
            <a:off x="2123728" y="2708920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Ellipsi 24"/>
          <p:cNvSpPr/>
          <p:nvPr/>
        </p:nvSpPr>
        <p:spPr>
          <a:xfrm>
            <a:off x="2123728" y="2862651"/>
            <a:ext cx="72008" cy="622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Ellipsi 25"/>
          <p:cNvSpPr/>
          <p:nvPr/>
        </p:nvSpPr>
        <p:spPr>
          <a:xfrm>
            <a:off x="2195736" y="2636912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Ellipsi 26"/>
          <p:cNvSpPr/>
          <p:nvPr/>
        </p:nvSpPr>
        <p:spPr>
          <a:xfrm>
            <a:off x="1043608" y="3348662"/>
            <a:ext cx="45719" cy="1523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Ellipsi 27"/>
          <p:cNvSpPr/>
          <p:nvPr/>
        </p:nvSpPr>
        <p:spPr>
          <a:xfrm>
            <a:off x="1233343" y="3424835"/>
            <a:ext cx="62293" cy="761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Ellipsi 28"/>
          <p:cNvSpPr/>
          <p:nvPr/>
        </p:nvSpPr>
        <p:spPr>
          <a:xfrm>
            <a:off x="1115616" y="3501008"/>
            <a:ext cx="117727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Ellipsi 29"/>
          <p:cNvSpPr/>
          <p:nvPr/>
        </p:nvSpPr>
        <p:spPr>
          <a:xfrm>
            <a:off x="1151620" y="3302943"/>
            <a:ext cx="144016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Ellipsi 30"/>
          <p:cNvSpPr/>
          <p:nvPr/>
        </p:nvSpPr>
        <p:spPr>
          <a:xfrm>
            <a:off x="971600" y="3573016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Ellipsi 31"/>
          <p:cNvSpPr/>
          <p:nvPr/>
        </p:nvSpPr>
        <p:spPr>
          <a:xfrm>
            <a:off x="1223628" y="3717032"/>
            <a:ext cx="45719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Ellipsi 34"/>
          <p:cNvSpPr/>
          <p:nvPr/>
        </p:nvSpPr>
        <p:spPr>
          <a:xfrm>
            <a:off x="1367644" y="3933056"/>
            <a:ext cx="108012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Ellipsi 35"/>
          <p:cNvSpPr/>
          <p:nvPr/>
        </p:nvSpPr>
        <p:spPr>
          <a:xfrm>
            <a:off x="1475656" y="3789040"/>
            <a:ext cx="72008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Ellipsi 36"/>
          <p:cNvSpPr/>
          <p:nvPr/>
        </p:nvSpPr>
        <p:spPr>
          <a:xfrm>
            <a:off x="1547664" y="3861048"/>
            <a:ext cx="251447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Ellipsi 37"/>
          <p:cNvSpPr/>
          <p:nvPr/>
        </p:nvSpPr>
        <p:spPr>
          <a:xfrm>
            <a:off x="1673387" y="397877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Ellipsi 38"/>
          <p:cNvSpPr/>
          <p:nvPr/>
        </p:nvSpPr>
        <p:spPr>
          <a:xfrm>
            <a:off x="1547664" y="3955915"/>
            <a:ext cx="45719" cy="685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lipsi 40"/>
          <p:cNvSpPr/>
          <p:nvPr/>
        </p:nvSpPr>
        <p:spPr>
          <a:xfrm>
            <a:off x="1979712" y="2492896"/>
            <a:ext cx="45719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Ellipsi 41"/>
          <p:cNvSpPr/>
          <p:nvPr/>
        </p:nvSpPr>
        <p:spPr>
          <a:xfrm>
            <a:off x="1799111" y="2376554"/>
            <a:ext cx="45719" cy="1163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Ellipsi 43"/>
          <p:cNvSpPr/>
          <p:nvPr/>
        </p:nvSpPr>
        <p:spPr>
          <a:xfrm>
            <a:off x="2123728" y="2492896"/>
            <a:ext cx="108012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Ellipsi 44"/>
          <p:cNvSpPr/>
          <p:nvPr/>
        </p:nvSpPr>
        <p:spPr>
          <a:xfrm>
            <a:off x="2123728" y="4024494"/>
            <a:ext cx="54006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Ellipsi 45"/>
          <p:cNvSpPr/>
          <p:nvPr/>
        </p:nvSpPr>
        <p:spPr>
          <a:xfrm>
            <a:off x="2025431" y="3897052"/>
            <a:ext cx="45719" cy="588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Ellipsi 46"/>
          <p:cNvSpPr/>
          <p:nvPr/>
        </p:nvSpPr>
        <p:spPr>
          <a:xfrm>
            <a:off x="2177734" y="3897052"/>
            <a:ext cx="45719" cy="817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Ellipsi 47"/>
          <p:cNvSpPr/>
          <p:nvPr/>
        </p:nvSpPr>
        <p:spPr>
          <a:xfrm>
            <a:off x="2123728" y="3861048"/>
            <a:ext cx="72008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llipsi 48"/>
          <p:cNvSpPr/>
          <p:nvPr/>
        </p:nvSpPr>
        <p:spPr>
          <a:xfrm>
            <a:off x="5004048" y="2744924"/>
            <a:ext cx="45719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Ellipsi 49"/>
          <p:cNvSpPr/>
          <p:nvPr/>
        </p:nvSpPr>
        <p:spPr>
          <a:xfrm>
            <a:off x="4860032" y="2682631"/>
            <a:ext cx="72008" cy="622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Ellipsi 50"/>
          <p:cNvSpPr/>
          <p:nvPr/>
        </p:nvSpPr>
        <p:spPr>
          <a:xfrm>
            <a:off x="4932040" y="2893797"/>
            <a:ext cx="45719" cy="671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Ellipsi 51"/>
          <p:cNvSpPr/>
          <p:nvPr/>
        </p:nvSpPr>
        <p:spPr>
          <a:xfrm>
            <a:off x="4860032" y="2780928"/>
            <a:ext cx="45719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Ellipsi 52"/>
          <p:cNvSpPr/>
          <p:nvPr/>
        </p:nvSpPr>
        <p:spPr>
          <a:xfrm>
            <a:off x="4716016" y="2816932"/>
            <a:ext cx="166875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Ellipsi 53"/>
          <p:cNvSpPr/>
          <p:nvPr/>
        </p:nvSpPr>
        <p:spPr>
          <a:xfrm>
            <a:off x="4067944" y="263691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Ellipsi 54"/>
          <p:cNvSpPr/>
          <p:nvPr/>
        </p:nvSpPr>
        <p:spPr>
          <a:xfrm>
            <a:off x="4113663" y="2785785"/>
            <a:ext cx="45719" cy="768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Ellipsi 55"/>
          <p:cNvSpPr/>
          <p:nvPr/>
        </p:nvSpPr>
        <p:spPr>
          <a:xfrm>
            <a:off x="3923928" y="2744924"/>
            <a:ext cx="144016" cy="948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Ellipsi 56"/>
          <p:cNvSpPr/>
          <p:nvPr/>
        </p:nvSpPr>
        <p:spPr>
          <a:xfrm>
            <a:off x="3995936" y="2636912"/>
            <a:ext cx="45719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Ellipsi 57"/>
          <p:cNvSpPr/>
          <p:nvPr/>
        </p:nvSpPr>
        <p:spPr>
          <a:xfrm>
            <a:off x="3779912" y="2744924"/>
            <a:ext cx="72008" cy="792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Ellipsi 58"/>
          <p:cNvSpPr/>
          <p:nvPr/>
        </p:nvSpPr>
        <p:spPr>
          <a:xfrm>
            <a:off x="3707904" y="3462921"/>
            <a:ext cx="72008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Ellipsi 59"/>
          <p:cNvSpPr/>
          <p:nvPr/>
        </p:nvSpPr>
        <p:spPr>
          <a:xfrm>
            <a:off x="3707904" y="330294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Ellipsi 60"/>
          <p:cNvSpPr/>
          <p:nvPr/>
        </p:nvSpPr>
        <p:spPr>
          <a:xfrm>
            <a:off x="3563888" y="3348662"/>
            <a:ext cx="144016" cy="761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Ellipsi 61"/>
          <p:cNvSpPr/>
          <p:nvPr/>
        </p:nvSpPr>
        <p:spPr>
          <a:xfrm>
            <a:off x="3635896" y="3508640"/>
            <a:ext cx="45719" cy="100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Ellipsi 62"/>
          <p:cNvSpPr/>
          <p:nvPr/>
        </p:nvSpPr>
        <p:spPr>
          <a:xfrm>
            <a:off x="3563888" y="3212976"/>
            <a:ext cx="72008" cy="89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Ellipsi 63"/>
          <p:cNvSpPr/>
          <p:nvPr/>
        </p:nvSpPr>
        <p:spPr>
          <a:xfrm>
            <a:off x="3923928" y="37530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Ellipsi 64"/>
          <p:cNvSpPr/>
          <p:nvPr/>
        </p:nvSpPr>
        <p:spPr>
          <a:xfrm>
            <a:off x="3815916" y="3861048"/>
            <a:ext cx="45719" cy="948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Ellipsi 65"/>
          <p:cNvSpPr/>
          <p:nvPr/>
        </p:nvSpPr>
        <p:spPr>
          <a:xfrm>
            <a:off x="3995936" y="3883907"/>
            <a:ext cx="45719" cy="540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Ellipsi 66"/>
          <p:cNvSpPr/>
          <p:nvPr/>
        </p:nvSpPr>
        <p:spPr>
          <a:xfrm>
            <a:off x="4090803" y="3753036"/>
            <a:ext cx="6857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Ellipsi 68"/>
          <p:cNvSpPr/>
          <p:nvPr/>
        </p:nvSpPr>
        <p:spPr>
          <a:xfrm>
            <a:off x="4572000" y="407021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Ellipsi 69"/>
          <p:cNvSpPr/>
          <p:nvPr/>
        </p:nvSpPr>
        <p:spPr>
          <a:xfrm>
            <a:off x="4427984" y="4001634"/>
            <a:ext cx="45719" cy="9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Ellipsi 70"/>
          <p:cNvSpPr/>
          <p:nvPr/>
        </p:nvSpPr>
        <p:spPr>
          <a:xfrm>
            <a:off x="4572000" y="3926483"/>
            <a:ext cx="45719" cy="751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Ellipsi 71"/>
          <p:cNvSpPr/>
          <p:nvPr/>
        </p:nvSpPr>
        <p:spPr>
          <a:xfrm>
            <a:off x="7596336" y="2780928"/>
            <a:ext cx="45719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Ellipsi 72"/>
          <p:cNvSpPr/>
          <p:nvPr/>
        </p:nvSpPr>
        <p:spPr>
          <a:xfrm>
            <a:off x="6804248" y="2564904"/>
            <a:ext cx="72008" cy="948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Ellipsi 73"/>
          <p:cNvSpPr/>
          <p:nvPr/>
        </p:nvSpPr>
        <p:spPr>
          <a:xfrm>
            <a:off x="6300192" y="3302943"/>
            <a:ext cx="72008" cy="590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8D0A4-901E-4939-B627-60795C01E44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Suomen välinehuoltajayhdistys ry., Välinehuollon ammatilliset koulutuspäivät 16.3.2018, Katja Makkonen</a:t>
            </a:r>
          </a:p>
        </p:txBody>
      </p:sp>
      <p:sp>
        <p:nvSpPr>
          <p:cNvPr id="7" name="Tekstiruutu 6"/>
          <p:cNvSpPr txBox="1"/>
          <p:nvPr/>
        </p:nvSpPr>
        <p:spPr>
          <a:xfrm>
            <a:off x="683568" y="4552317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Laadukkaan käsihygienian toteuttamisen kannalta oleellista 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Ymmärtää mitä käsien peseminen ja käsien desinfektio tarkoittavat mikrobiologisesta näkökulmasta, jotta osaa valita oikean ja turvallisen menetelmän (käsien pesu ja desinfektio vai pelkkä käsien desinfektio) infektioiden torjuntatyön näkökulmasta.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777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b="1" dirty="0"/>
              <a:t>Välineiden/välinepakkausten toimittaminen välinehuollosta asiakkaille</a:t>
            </a:r>
          </a:p>
          <a:p>
            <a:pPr marL="0" indent="0">
              <a:buNone/>
            </a:pPr>
            <a:endParaRPr lang="fi-FI" sz="2200" dirty="0"/>
          </a:p>
          <a:p>
            <a:r>
              <a:rPr lang="fi-FI" sz="2200" dirty="0"/>
              <a:t>Eri tapoja, riippuu missä asiakas on ja millaiset kuljetusmenetelmät on organisaatioon hankittu</a:t>
            </a:r>
          </a:p>
          <a:p>
            <a:r>
              <a:rPr lang="fi-FI" sz="2200" dirty="0"/>
              <a:t>Esim. joku vie ja tuo (kuljetuslaatikot, kontit jne.), kuljetusrobotti, kuljetus autolla, taksilla jne.</a:t>
            </a:r>
          </a:p>
          <a:p>
            <a:r>
              <a:rPr lang="fi-FI" sz="2200" dirty="0"/>
              <a:t>Kuljetusvälineiden puhtaus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275856" y="6356349"/>
            <a:ext cx="28956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6433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b="1" dirty="0"/>
              <a:t>Varastointi</a:t>
            </a:r>
          </a:p>
          <a:p>
            <a:pPr marL="0" indent="0">
              <a:buNone/>
            </a:pPr>
            <a:endParaRPr lang="fi-FI" sz="2200" dirty="0"/>
          </a:p>
          <a:p>
            <a:r>
              <a:rPr lang="fi-FI" sz="2200" dirty="0"/>
              <a:t>Asiakkaalla oltava vaatimusten mukaiset varastointitilat</a:t>
            </a:r>
          </a:p>
          <a:p>
            <a:r>
              <a:rPr lang="fi-FI" sz="2200" dirty="0"/>
              <a:t>Käsihygienia varastoinnissa ja tuotteiden käsittelyssä</a:t>
            </a:r>
          </a:p>
          <a:p>
            <a:pPr lvl="0"/>
            <a:r>
              <a:rPr lang="fi-FI" sz="2200" dirty="0">
                <a:solidFill>
                  <a:prstClr val="black"/>
                </a:solidFill>
              </a:rPr>
              <a:t>Steriilien pakkausten varovainen käsittely, desinfioiduin käsin </a:t>
            </a:r>
          </a:p>
          <a:p>
            <a:pPr lvl="0"/>
            <a:r>
              <a:rPr lang="fi-FI" sz="2200" dirty="0">
                <a:solidFill>
                  <a:prstClr val="black"/>
                </a:solidFill>
              </a:rPr>
              <a:t>Pakkauksia liikutellaan paikasta toiseen mahdollisimman vähän </a:t>
            </a:r>
          </a:p>
          <a:p>
            <a:pPr lvl="0"/>
            <a:r>
              <a:rPr lang="fi-FI" sz="2200" dirty="0">
                <a:solidFill>
                  <a:prstClr val="black"/>
                </a:solidFill>
              </a:rPr>
              <a:t>Pakkaukset varastoidaan ilmavasti, ja huolehditaan siitä, että välineet kiertävät vanhenemispäivämäärän mukaan </a:t>
            </a:r>
          </a:p>
          <a:p>
            <a:pPr lvl="1"/>
            <a:r>
              <a:rPr lang="fi-FI" sz="2200" dirty="0">
                <a:solidFill>
                  <a:prstClr val="black"/>
                </a:solidFill>
              </a:rPr>
              <a:t>nyrkkisääntö: Ota aina päältä, edestä, oikealta. Laita aina alle, taakse, vasemmalle!</a:t>
            </a:r>
          </a:p>
          <a:p>
            <a:pPr lvl="1"/>
            <a:r>
              <a:rPr lang="fi-FI" sz="2200" dirty="0">
                <a:solidFill>
                  <a:prstClr val="black"/>
                </a:solidFill>
              </a:rPr>
              <a:t>Tuotetarrat nähtävillä ja samansuuntaisesti</a:t>
            </a:r>
          </a:p>
          <a:p>
            <a:pPr lvl="1"/>
            <a:r>
              <a:rPr lang="fi-FI" sz="2200" dirty="0">
                <a:solidFill>
                  <a:prstClr val="black"/>
                </a:solidFill>
              </a:rPr>
              <a:t>Välinepakkauksia ei pinota</a:t>
            </a:r>
          </a:p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8D0A4-901E-4939-B627-60795C01E44E}" type="slidenum">
              <a:rPr lang="fi-FI" smtClean="0"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5489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sz="2200" dirty="0">
                <a:solidFill>
                  <a:prstClr val="black"/>
                </a:solidFill>
              </a:rPr>
              <a:t>Välinepakkauksia voidaan myös varastoida myös välinehuollossa, steriilissä varastossa</a:t>
            </a:r>
          </a:p>
          <a:p>
            <a:pPr marL="0" indent="0">
              <a:buNone/>
            </a:pPr>
            <a:endParaRPr lang="fi-FI" sz="2200" dirty="0"/>
          </a:p>
          <a:p>
            <a:r>
              <a:rPr lang="fi-FI" sz="2200" dirty="0"/>
              <a:t>Steriilin varaston puhtausaste, puhutaan steriilistä alueesta </a:t>
            </a:r>
          </a:p>
          <a:p>
            <a:r>
              <a:rPr lang="fi-FI" sz="2200" dirty="0"/>
              <a:t>Steriilissä varastossa tarkoituksena on mikrobitason pitäminen mahdollisimman alhaisena</a:t>
            </a:r>
          </a:p>
          <a:p>
            <a:pPr lvl="1"/>
            <a:r>
              <a:rPr lang="fi-FI" sz="2200" dirty="0"/>
              <a:t>Kuiva tila, tilan materiaalit samat kuin puhtaalla alueella</a:t>
            </a:r>
          </a:p>
          <a:p>
            <a:pPr lvl="1"/>
            <a:r>
              <a:rPr lang="fi-FI" sz="2200" dirty="0"/>
              <a:t>Mahdollisesti sulkutilallinen tila</a:t>
            </a:r>
          </a:p>
          <a:p>
            <a:r>
              <a:rPr lang="fi-FI" sz="2200" dirty="0"/>
              <a:t>Steriiliin varastoon mentäessä käsien desinfiointi ja hiussuojus oltava päässä</a:t>
            </a:r>
          </a:p>
          <a:p>
            <a:pPr lvl="1"/>
            <a:r>
              <a:rPr lang="fi-FI" sz="2200" dirty="0"/>
              <a:t>Puhuminen?</a:t>
            </a:r>
          </a:p>
        </p:txBody>
      </p:sp>
    </p:spTree>
    <p:extLst>
      <p:ext uri="{BB962C8B-B14F-4D97-AF65-F5344CB8AC3E}">
        <p14:creationId xmlns:p14="http://schemas.microsoft.com/office/powerpoint/2010/main" val="2366966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1760" y="764704"/>
            <a:ext cx="4060705" cy="568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14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897</Words>
  <Application>Microsoft Office PowerPoint</Application>
  <PresentationFormat>Näytössä katseltava diaesitys (4:3)</PresentationFormat>
  <Paragraphs>124</Paragraphs>
  <Slides>29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29</vt:i4>
      </vt:variant>
    </vt:vector>
  </HeadingPairs>
  <TitlesOfParts>
    <vt:vector size="33" baseType="lpstr">
      <vt:lpstr>Arial</vt:lpstr>
      <vt:lpstr>Calibri</vt:lpstr>
      <vt:lpstr>Office-teema</vt:lpstr>
      <vt:lpstr>1_Office-teema</vt:lpstr>
      <vt:lpstr>Välineistön puhtaustasot ja käyttötarkoitukset</vt:lpstr>
      <vt:lpstr>Välineiden puhtausluokitukset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   Välineiden käsittelytapojen jako neljään luokkaan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Tehtävä. Potilaiden hoidossa käytettävien välineiden puhtausasteet ja käyttötarkoitus.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PHKK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Välineistön puhtaustasot ja käyttötarkoitukset</dc:title>
  <dc:creator>Katja Makkonen</dc:creator>
  <cp:lastModifiedBy>Tuula Hovilainen-Kilpinen</cp:lastModifiedBy>
  <cp:revision>76</cp:revision>
  <cp:lastPrinted>2019-03-26T06:03:07Z</cp:lastPrinted>
  <dcterms:created xsi:type="dcterms:W3CDTF">2014-10-07T11:40:01Z</dcterms:created>
  <dcterms:modified xsi:type="dcterms:W3CDTF">2021-02-17T13:55:26Z</dcterms:modified>
</cp:coreProperties>
</file>