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095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632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718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758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112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169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9189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957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509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912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159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647B9-8942-4693-AF44-FEE3925C4EA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41BB0-23FE-40D9-A14A-1EE6EB4603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35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Välineiden huoltoprosessi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4221088"/>
            <a:ext cx="6400800" cy="1417712"/>
          </a:xfrm>
        </p:spPr>
        <p:txBody>
          <a:bodyPr>
            <a:normAutofit/>
          </a:bodyPr>
          <a:lstStyle/>
          <a:p>
            <a:r>
              <a:rPr lang="fi-FI" sz="2400" dirty="0"/>
              <a:t>Koulutuskeskus Salpaus </a:t>
            </a:r>
          </a:p>
          <a:p>
            <a:r>
              <a:rPr lang="fi-FI" sz="2400" dirty="0"/>
              <a:t>Katja Makkonen</a:t>
            </a:r>
          </a:p>
          <a:p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7425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39" y="1592550"/>
            <a:ext cx="7461722" cy="3672901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841139" y="1052736"/>
            <a:ext cx="7115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>
                <a:latin typeface="+mj-lt"/>
              </a:rPr>
              <a:t>Välinehuoltotilat, puhtausasteet välinehuoltotiloissa</a:t>
            </a:r>
          </a:p>
        </p:txBody>
      </p:sp>
    </p:spTree>
    <p:extLst>
      <p:ext uri="{BB962C8B-B14F-4D97-AF65-F5344CB8AC3E}">
        <p14:creationId xmlns:p14="http://schemas.microsoft.com/office/powerpoint/2010/main" val="2085578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Likainen puoli: </a:t>
            </a:r>
          </a:p>
          <a:p>
            <a:r>
              <a:rPr lang="fi-FI" sz="2200" dirty="0"/>
              <a:t>potilaan hoidossa käytettyjen välineiden vastaanottotila, välineiden esikäsittely, välineiden puhdistaminen ja desinfektio</a:t>
            </a:r>
          </a:p>
          <a:p>
            <a:pPr lvl="1"/>
            <a:r>
              <a:rPr lang="fi-FI" sz="2200" dirty="0"/>
              <a:t>Työturvallisuus, suojautuminen</a:t>
            </a:r>
          </a:p>
          <a:p>
            <a:pPr marL="0" indent="0">
              <a:buNone/>
            </a:pPr>
            <a:endParaRPr lang="fi-FI" sz="2200" dirty="0"/>
          </a:p>
          <a:p>
            <a:pPr marL="0" indent="0">
              <a:buNone/>
            </a:pPr>
            <a:r>
              <a:rPr lang="fi-FI" sz="2200" dirty="0"/>
              <a:t>Puhdas puoli: </a:t>
            </a:r>
          </a:p>
          <a:p>
            <a:r>
              <a:rPr lang="fi-FI" sz="2200" dirty="0"/>
              <a:t>kuivaaminen, tarkastaminen, huolto, pakkaaminen, sterilointi ja varastointi (”steriili tila”)</a:t>
            </a:r>
          </a:p>
          <a:p>
            <a:pPr lvl="1"/>
            <a:r>
              <a:rPr lang="fi-FI" sz="2200" dirty="0"/>
              <a:t>Potilasturvallisuus, työturvallisuus</a:t>
            </a:r>
          </a:p>
          <a:p>
            <a:pPr marL="457200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877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Välineiden puhtausluokitukset, kertaus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  <a:defRPr/>
            </a:pPr>
            <a:r>
              <a:rPr lang="fi-FI" sz="3400" dirty="0"/>
              <a:t>Välineistön puhtausvaatimukset määräytyvät käyttötarkoituksen ja kohteen mukaan. Välineistö voidaan luokitella neljään puhtaustasoon: puhdas, desinfioitu, steriloitu ja steriili. </a:t>
            </a:r>
          </a:p>
          <a:p>
            <a:pPr marL="0" indent="0">
              <a:buNone/>
              <a:defRPr/>
            </a:pPr>
            <a:endParaRPr lang="fi-FI" sz="3400" dirty="0"/>
          </a:p>
          <a:p>
            <a:pPr marL="566928" indent="-457200">
              <a:defRPr/>
            </a:pPr>
            <a:r>
              <a:rPr lang="fi-FI" sz="3400" b="1" dirty="0"/>
              <a:t>Puhdas</a:t>
            </a:r>
            <a:r>
              <a:rPr lang="fi-FI" sz="3400" dirty="0"/>
              <a:t> - Väline on puhdistettu ja kuivattu, mutta ei desinfioitu. Väline ei joudu välittömään kosketukseen potilaan kanssa. </a:t>
            </a:r>
          </a:p>
          <a:p>
            <a:pPr marL="566928" indent="-457200">
              <a:defRPr/>
            </a:pPr>
            <a:r>
              <a:rPr lang="fi-FI" sz="3400" b="1" dirty="0"/>
              <a:t>Desinfioitu</a:t>
            </a:r>
            <a:r>
              <a:rPr lang="fi-FI" sz="3400" dirty="0"/>
              <a:t> - Välineestä on tuhottu kaikki elomuotoiset mikrobit, mutta siinä voi vielä olla sterilointia vaativia mikrobien itiöitä. Välineellä voidaan koskea tervettä ja ehjää ihoa sekä limakalvoa. </a:t>
            </a:r>
          </a:p>
          <a:p>
            <a:pPr marL="566928" indent="-457200">
              <a:defRPr/>
            </a:pPr>
            <a:r>
              <a:rPr lang="fi-FI" sz="3400" b="1" dirty="0"/>
              <a:t>Steriloitu</a:t>
            </a:r>
            <a:r>
              <a:rPr lang="fi-FI" sz="3400" dirty="0"/>
              <a:t> – Väline on puhdistettu, desinfioitu ja steriloitu, mutta ei pakattu. Väline ei pysy steriilinä, mutta siitä on tuhottu mikrobit sekä niiden itiöt. Välineellä kosketaan ihoa tai limakalvoa sitä läpäisemättä. </a:t>
            </a:r>
          </a:p>
          <a:p>
            <a:pPr marL="566928" indent="-457200">
              <a:defRPr/>
            </a:pPr>
            <a:r>
              <a:rPr lang="fi-FI" sz="3400" b="1" dirty="0"/>
              <a:t>Steriili</a:t>
            </a:r>
            <a:r>
              <a:rPr lang="fi-FI" sz="3400" dirty="0"/>
              <a:t> - Väline on puhdistettu, desinfioitu, huollettu, tarkastettu, pakattu ja steriloitu. Siitä on tuhottu elomuotoiset mikrobit sekä mikrobien itiöt. Välineellä läpäistään iho tai limakalvo.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0130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b="1" dirty="0"/>
              <a:t>Välineiden huoltoprosessi osa infektioiden torjuntatyötä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fi-FI" sz="2400" b="1" dirty="0"/>
              <a:t>HUOLTOPROSESSI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Esikäsittely 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Puhdistus   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Desinfektio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Kuivaus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Tarkastus, huolto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Pakkaus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Sterilointi</a:t>
            </a:r>
          </a:p>
          <a:p>
            <a:pPr marL="566928" indent="-457200">
              <a:lnSpc>
                <a:spcPct val="80000"/>
              </a:lnSpc>
              <a:defRPr/>
            </a:pPr>
            <a:r>
              <a:rPr lang="fi-FI" sz="2400" dirty="0"/>
              <a:t>Varastointi (asiakkaalle </a:t>
            </a:r>
          </a:p>
          <a:p>
            <a:pPr marL="109728" indent="0">
              <a:lnSpc>
                <a:spcPct val="80000"/>
              </a:lnSpc>
              <a:buNone/>
              <a:defRPr/>
            </a:pPr>
            <a:r>
              <a:rPr lang="fi-FI" sz="2400" dirty="0"/>
              <a:t>       toimittaminen)</a:t>
            </a:r>
            <a:endParaRPr lang="fi-FI" sz="2000" dirty="0"/>
          </a:p>
          <a:p>
            <a:pPr marL="109728" indent="0">
              <a:lnSpc>
                <a:spcPct val="80000"/>
              </a:lnSpc>
              <a:buNone/>
              <a:defRPr/>
            </a:pPr>
            <a:endParaRPr lang="fi-FI" sz="2400" dirty="0"/>
          </a:p>
          <a:p>
            <a:pPr marL="109728" indent="0">
              <a:lnSpc>
                <a:spcPct val="80000"/>
              </a:lnSpc>
              <a:buNone/>
              <a:defRPr/>
            </a:pPr>
            <a:r>
              <a:rPr lang="fi-FI" sz="2000" dirty="0">
                <a:hlinkClick r:id="rId2"/>
              </a:rPr>
              <a:t>https://www.youtube.com/</a:t>
            </a:r>
            <a:endParaRPr lang="fi-FI" sz="2000" dirty="0"/>
          </a:p>
          <a:p>
            <a:pPr marL="109728" indent="0">
              <a:lnSpc>
                <a:spcPct val="80000"/>
              </a:lnSpc>
              <a:buNone/>
              <a:defRPr/>
            </a:pPr>
            <a:r>
              <a:rPr lang="fi-FI" sz="2000" dirty="0" err="1"/>
              <a:t>watch?v</a:t>
            </a:r>
            <a:r>
              <a:rPr lang="fi-FI" sz="2000" dirty="0"/>
              <a:t>=fIDlOYF57zA</a:t>
            </a:r>
          </a:p>
          <a:p>
            <a:pPr marL="109728" indent="0">
              <a:lnSpc>
                <a:spcPct val="80000"/>
              </a:lnSpc>
              <a:buNone/>
              <a:defRPr/>
            </a:pPr>
            <a:endParaRPr lang="fi-FI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8800"/>
            <a:ext cx="4713287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35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fi-FI" sz="2400" dirty="0"/>
              <a:t>Esimerkkejä välinehuoltoprosesseista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200" dirty="0"/>
              <a:t>Leikkausinstrumenttikori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Esikäsittely 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Puhdistus ja desinfektio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Kuivaus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Tarkastus, huolto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Pakkaus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Sterilointi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Varastointi (asiakkaalle toimittaminen)</a:t>
            </a:r>
          </a:p>
          <a:p>
            <a:pPr marL="566928" lvl="0" indent="-457200">
              <a:lnSpc>
                <a:spcPct val="80000"/>
              </a:lnSpc>
              <a:defRPr/>
            </a:pPr>
            <a:endParaRPr lang="fi-FI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458" y="1529201"/>
            <a:ext cx="2820342" cy="376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32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 err="1"/>
              <a:t>Ambu</a:t>
            </a:r>
            <a:r>
              <a:rPr lang="fi-FI" sz="2200" dirty="0"/>
              <a:t>/ventilaatiopalje</a:t>
            </a:r>
          </a:p>
          <a:p>
            <a:pPr marL="0" indent="0">
              <a:buNone/>
            </a:pPr>
            <a:endParaRPr lang="fi-FI" sz="2200" dirty="0"/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Esikäsittely 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Puhdistus ja desinfektio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Kuivaus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Tarkastus, huolto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Pakkaus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Varastointi (asiakkaalle toimittaminen)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3717032"/>
            <a:ext cx="3672408" cy="296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3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3645024"/>
            <a:ext cx="4358868" cy="311198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81042" y="836712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Taipuisa tähystin (esim. mahalaukun tähystin, </a:t>
            </a:r>
            <a:r>
              <a:rPr lang="fi-FI" sz="2200" dirty="0" err="1"/>
              <a:t>gastroskooppi</a:t>
            </a:r>
            <a:r>
              <a:rPr lang="fi-FI" sz="2200" dirty="0"/>
              <a:t>)</a:t>
            </a:r>
          </a:p>
          <a:p>
            <a:pPr marL="0" indent="0">
              <a:buNone/>
            </a:pPr>
            <a:endParaRPr lang="fi-FI" sz="2200" dirty="0"/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Esikäsittely 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Puhdistus, desinfektio, ”nestesterilointi”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(Kuivaus)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Tarkastus, huolto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Kuivaus 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Pakkaus kuljetuslaatikkoon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Asiakkaalle toimittaminen säilytykseen</a:t>
            </a:r>
          </a:p>
          <a:p>
            <a:pPr marL="566928" lvl="0" indent="-457200">
              <a:lnSpc>
                <a:spcPct val="80000"/>
              </a:lnSpc>
              <a:defRPr/>
            </a:pPr>
            <a:r>
              <a:rPr lang="fi-FI" sz="2200" dirty="0">
                <a:solidFill>
                  <a:prstClr val="black"/>
                </a:solidFill>
              </a:rPr>
              <a:t>Varastointi (asiakkaalle toimittaminen)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0985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297</Words>
  <Application>Microsoft Office PowerPoint</Application>
  <PresentationFormat>Näytössä katseltava diaesitys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Office-teema</vt:lpstr>
      <vt:lpstr>Välineiden huoltoprosessi </vt:lpstr>
      <vt:lpstr>PowerPoint-esitys</vt:lpstr>
      <vt:lpstr>PowerPoint-esitys</vt:lpstr>
      <vt:lpstr>Välineiden puhtausluokitukset, kertaus</vt:lpstr>
      <vt:lpstr>Välineiden huoltoprosessi osa infektioiden torjuntatyötä</vt:lpstr>
      <vt:lpstr>PowerPoint-esitys</vt:lpstr>
      <vt:lpstr>PowerPoint-esitys</vt:lpstr>
      <vt:lpstr>PowerPoint-esitys</vt:lpstr>
    </vt:vector>
  </TitlesOfParts>
  <Company>PHKK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Välineiden huoltoprosessi</dc:title>
  <dc:creator>Katja Makkonen</dc:creator>
  <cp:lastModifiedBy>Tuula Hovilainen-Kilpinen</cp:lastModifiedBy>
  <cp:revision>31</cp:revision>
  <dcterms:created xsi:type="dcterms:W3CDTF">2014-04-02T05:57:34Z</dcterms:created>
  <dcterms:modified xsi:type="dcterms:W3CDTF">2021-02-01T16:47:16Z</dcterms:modified>
</cp:coreProperties>
</file>