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7" r:id="rId5"/>
    <p:sldId id="268" r:id="rId6"/>
    <p:sldId id="269" r:id="rId7"/>
    <p:sldId id="270" r:id="rId8"/>
    <p:sldId id="259" r:id="rId9"/>
    <p:sldId id="260" r:id="rId10"/>
    <p:sldId id="261" r:id="rId11"/>
    <p:sldId id="271" r:id="rId12"/>
    <p:sldId id="262" r:id="rId13"/>
    <p:sldId id="263" r:id="rId14"/>
    <p:sldId id="264" r:id="rId15"/>
    <p:sldId id="272" r:id="rId16"/>
    <p:sldId id="287" r:id="rId17"/>
    <p:sldId id="280" r:id="rId18"/>
    <p:sldId id="281" r:id="rId19"/>
    <p:sldId id="282" r:id="rId20"/>
    <p:sldId id="283" r:id="rId21"/>
    <p:sldId id="284" r:id="rId22"/>
    <p:sldId id="285" r:id="rId23"/>
    <p:sldId id="286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119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673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588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0130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632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725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0779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510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325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342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217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2463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632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1276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112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7001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2738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6402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501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2414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91038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522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2D9DF-171B-485F-829D-5C5AB4CFD537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89DF6-050F-4E43-938F-4B98FF7C952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154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48B7E-C5B1-46DD-984D-1BF6FC55C48A}" type="datetimeFigureOut">
              <a:rPr lang="fi-FI" smtClean="0"/>
              <a:t>1.2.2021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44A3-84CD-4EB6-9DE3-F5744FE1D9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502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e-medicalbroker.com/en/products/medical-devices/airway-suction-pump/professional-suction-pump/medela-basic-rack-version-high-quality-suction-pump-3306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de-healthcare.fi/fi/products_services_ren/web_catalogue_medical_devices/ward_equipment/index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spcBef>
                <a:spcPts val="1000"/>
              </a:spcBef>
              <a:defRPr/>
            </a:pPr>
            <a:r>
              <a:rPr lang="fi-FI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Keskeisimpien hoitotyön tarvikkeiden (välineistö, laitteet) </a:t>
            </a:r>
            <a:br>
              <a:rPr lang="fi-FI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fi-FI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tuntemus</a:t>
            </a:r>
            <a:br>
              <a:rPr lang="fi-FI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fi-FI" sz="40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Katja Makkonen </a:t>
            </a:r>
          </a:p>
          <a:p>
            <a:r>
              <a:rPr lang="fi-FI" dirty="0"/>
              <a:t>Koulutuskeskus Salpaus</a:t>
            </a:r>
          </a:p>
        </p:txBody>
      </p:sp>
    </p:spTree>
    <p:extLst>
      <p:ext uri="{BB962C8B-B14F-4D97-AF65-F5344CB8AC3E}">
        <p14:creationId xmlns:p14="http://schemas.microsoft.com/office/powerpoint/2010/main" val="1943846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96578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235131"/>
            <a:ext cx="10515600" cy="5941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Välinehuollossa pakataan erilaisia välinepakkauksia erilaisiin pakkausmateriaaleihin</a:t>
            </a:r>
          </a:p>
          <a:p>
            <a:r>
              <a:rPr lang="fi-FI" dirty="0"/>
              <a:t>Välinehuolto tuottaa asiakkaille yhdessä sovittuja välinepakkauksia. Välineitä voidaan pakata eri tavoin:</a:t>
            </a:r>
          </a:p>
          <a:p>
            <a:pPr lvl="1"/>
            <a:r>
              <a:rPr lang="fi-FI" dirty="0"/>
              <a:t>yksittäin erilaisiin sterilointipusseihin</a:t>
            </a:r>
          </a:p>
          <a:p>
            <a:pPr lvl="1"/>
            <a:r>
              <a:rPr lang="fi-FI" dirty="0"/>
              <a:t>setteinä erilaisiin sterilointipusseihin (jossa useampi väline)</a:t>
            </a:r>
          </a:p>
          <a:p>
            <a:pPr lvl="1"/>
            <a:r>
              <a:rPr lang="fi-FI" dirty="0"/>
              <a:t>Leikkauskoreihin (korissa monia välineitä)</a:t>
            </a:r>
          </a:p>
          <a:p>
            <a:pPr lvl="1"/>
            <a:r>
              <a:rPr lang="fi-FI" dirty="0" err="1"/>
              <a:t>Sterilointicontainereihin</a:t>
            </a:r>
            <a:endParaRPr lang="fi-FI" dirty="0"/>
          </a:p>
          <a:p>
            <a:pPr lvl="1"/>
            <a:r>
              <a:rPr lang="fi-FI" dirty="0"/>
              <a:t>Erilaisiin rasioihin (esim. optiikat)</a:t>
            </a:r>
          </a:p>
          <a:p>
            <a:pPr marL="457200" lvl="1" indent="0">
              <a:buNone/>
            </a:pPr>
            <a:endParaRPr lang="fi-FI" dirty="0"/>
          </a:p>
          <a:p>
            <a:pPr lvl="1"/>
            <a:r>
              <a:rPr lang="fi-FI" dirty="0"/>
              <a:t>Desinfektiokierrossa olevat pölynsuojapusseihin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964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331" y="429890"/>
            <a:ext cx="3218108" cy="2409973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90263" y="3244804"/>
            <a:ext cx="2492556" cy="4441282"/>
          </a:xfrm>
          <a:prstGeom prst="rect">
            <a:avLst/>
          </a:prstGeom>
        </p:spPr>
      </p:pic>
      <p:sp>
        <p:nvSpPr>
          <p:cNvPr id="5" name="AutoShape 4" descr="Kuvahaun tulos: sterilointipussi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AutoShape 6" descr="Kuvahaun tulos: sterilointipussi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970480" y="567306"/>
            <a:ext cx="4250228" cy="2272557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68300" y="567307"/>
            <a:ext cx="1927239" cy="2617875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098424" y="4253547"/>
            <a:ext cx="4597378" cy="2458175"/>
          </a:xfrm>
          <a:prstGeom prst="rect">
            <a:avLst/>
          </a:prstGeom>
        </p:spPr>
      </p:pic>
      <p:sp>
        <p:nvSpPr>
          <p:cNvPr id="4" name="Nuoli oikealle 3"/>
          <p:cNvSpPr/>
          <p:nvPr/>
        </p:nvSpPr>
        <p:spPr>
          <a:xfrm>
            <a:off x="2704060" y="1703584"/>
            <a:ext cx="203217" cy="180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 oikealle 10"/>
          <p:cNvSpPr/>
          <p:nvPr/>
        </p:nvSpPr>
        <p:spPr>
          <a:xfrm>
            <a:off x="7306654" y="1786007"/>
            <a:ext cx="203217" cy="180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Nuoli oikealle 11"/>
          <p:cNvSpPr/>
          <p:nvPr/>
        </p:nvSpPr>
        <p:spPr>
          <a:xfrm>
            <a:off x="4776194" y="5392398"/>
            <a:ext cx="203217" cy="180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347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295" y="1345473"/>
            <a:ext cx="4328303" cy="431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3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775" y="492451"/>
            <a:ext cx="4561371" cy="3413341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908" y="4278036"/>
            <a:ext cx="2444221" cy="244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6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8829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18457"/>
            <a:ext cx="10515600" cy="5458506"/>
          </a:xfrm>
        </p:spPr>
        <p:txBody>
          <a:bodyPr/>
          <a:lstStyle/>
          <a:p>
            <a:pPr marL="0" lvl="0" indent="0">
              <a:buNone/>
            </a:pPr>
            <a:r>
              <a:rPr lang="fi-FI" b="1" dirty="0">
                <a:solidFill>
                  <a:prstClr val="black"/>
                </a:solidFill>
              </a:rPr>
              <a:t>Yleisimmät asiakkaiden välinehuollolta tilaamat välinepakkaukset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Tehtävä 1.</a:t>
            </a:r>
          </a:p>
          <a:p>
            <a:pPr marL="0" indent="0">
              <a:buNone/>
            </a:pPr>
            <a:r>
              <a:rPr lang="fi-FI" dirty="0"/>
              <a:t>Alla olevissa dioissa on 3 esimerkkiä yleisimmin välinehuollosta tilattavista seteistä. Sinun tehtävänäsi on etsiä </a:t>
            </a:r>
            <a:r>
              <a:rPr lang="fi-FI" dirty="0" err="1"/>
              <a:t>moodlealustalla</a:t>
            </a:r>
            <a:r>
              <a:rPr lang="fi-FI" dirty="0"/>
              <a:t> olevasta linkistä (</a:t>
            </a:r>
            <a:r>
              <a:rPr lang="fi-FI" dirty="0" err="1"/>
              <a:t>Mediq</a:t>
            </a:r>
            <a:r>
              <a:rPr lang="fi-FI" dirty="0"/>
              <a:t> Oy) setteihin oikeat instrumentit. Voit etsiä instrumentteja myös hakemalla instrumentin nimellä internetistä.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6201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576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Setit, esim.: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Ompeleiden poistosetti: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Ompeleiden poistosakset</a:t>
            </a:r>
          </a:p>
          <a:p>
            <a:r>
              <a:rPr lang="fi-FI" dirty="0"/>
              <a:t>Atulat, anatominen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67907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515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653143"/>
            <a:ext cx="10515600" cy="5523820"/>
          </a:xfrm>
        </p:spPr>
        <p:txBody>
          <a:bodyPr/>
          <a:lstStyle/>
          <a:p>
            <a:pPr marL="0" indent="0">
              <a:buNone/>
            </a:pPr>
            <a:r>
              <a:rPr lang="fi-FI" dirty="0" err="1"/>
              <a:t>Suturaatiosetti</a:t>
            </a:r>
            <a:r>
              <a:rPr lang="fi-FI" dirty="0"/>
              <a:t>: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Neulankuljetin</a:t>
            </a:r>
          </a:p>
          <a:p>
            <a:r>
              <a:rPr lang="fi-FI" dirty="0"/>
              <a:t>Sakset, käyrät, </a:t>
            </a:r>
            <a:r>
              <a:rPr lang="fi-FI" dirty="0" err="1"/>
              <a:t>mayo</a:t>
            </a:r>
            <a:endParaRPr lang="fi-FI" dirty="0"/>
          </a:p>
          <a:p>
            <a:r>
              <a:rPr lang="fi-FI" dirty="0"/>
              <a:t>Pihti, </a:t>
            </a:r>
            <a:r>
              <a:rPr lang="fi-FI" dirty="0" err="1"/>
              <a:t>crile</a:t>
            </a:r>
            <a:endParaRPr lang="fi-FI" dirty="0"/>
          </a:p>
          <a:p>
            <a:r>
              <a:rPr lang="fi-FI" dirty="0"/>
              <a:t>Atula, anatominen</a:t>
            </a:r>
          </a:p>
          <a:p>
            <a:r>
              <a:rPr lang="fi-FI" dirty="0"/>
              <a:t>Atula, kirurginen</a:t>
            </a:r>
          </a:p>
        </p:txBody>
      </p:sp>
    </p:spTree>
    <p:extLst>
      <p:ext uri="{BB962C8B-B14F-4D97-AF65-F5344CB8AC3E}">
        <p14:creationId xmlns:p14="http://schemas.microsoft.com/office/powerpoint/2010/main" val="3947203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432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666206"/>
            <a:ext cx="10515600" cy="5510757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Ihobiopsiasetti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Sakset, plastiikka, </a:t>
            </a:r>
            <a:r>
              <a:rPr lang="fi-FI" dirty="0" err="1"/>
              <a:t>ragnell</a:t>
            </a:r>
            <a:r>
              <a:rPr lang="fi-FI" dirty="0"/>
              <a:t> (</a:t>
            </a:r>
            <a:r>
              <a:rPr lang="fi-FI" dirty="0" err="1"/>
              <a:t>kilner</a:t>
            </a:r>
            <a:r>
              <a:rPr lang="fi-FI" dirty="0"/>
              <a:t>)</a:t>
            </a:r>
          </a:p>
          <a:p>
            <a:r>
              <a:rPr lang="fi-FI" dirty="0"/>
              <a:t>Neulankuljetin</a:t>
            </a:r>
          </a:p>
          <a:p>
            <a:r>
              <a:rPr lang="fi-FI" dirty="0"/>
              <a:t>Atula, </a:t>
            </a:r>
            <a:r>
              <a:rPr lang="fi-FI" dirty="0" err="1"/>
              <a:t>adson</a:t>
            </a:r>
            <a:r>
              <a:rPr lang="fi-FI" dirty="0"/>
              <a:t>, kirurginen</a:t>
            </a:r>
          </a:p>
        </p:txBody>
      </p:sp>
    </p:spTree>
    <p:extLst>
      <p:ext uri="{BB962C8B-B14F-4D97-AF65-F5344CB8AC3E}">
        <p14:creationId xmlns:p14="http://schemas.microsoft.com/office/powerpoint/2010/main" val="241281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61892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6"/>
          </a:xfrm>
        </p:spPr>
        <p:txBody>
          <a:bodyPr/>
          <a:lstStyle/>
          <a:p>
            <a:pPr marL="0" lvl="0" indent="0">
              <a:buNone/>
            </a:pPr>
            <a:r>
              <a:rPr lang="fi-FI" dirty="0">
                <a:solidFill>
                  <a:prstClr val="black"/>
                </a:solidFill>
              </a:rPr>
              <a:t>Tehtävä 2.</a:t>
            </a:r>
          </a:p>
          <a:p>
            <a:pPr marL="0" lvl="0" indent="0">
              <a:buNone/>
            </a:pPr>
            <a:r>
              <a:rPr lang="fi-FI" dirty="0">
                <a:solidFill>
                  <a:prstClr val="black"/>
                </a:solidFill>
              </a:rPr>
              <a:t>Alla olevissa dioissa on esimerkki yleisimmin välinehuollosta tilattavasta leikkauskorista. Sinun tehtävänäsi on etsiä </a:t>
            </a:r>
            <a:r>
              <a:rPr lang="fi-FI" dirty="0" err="1">
                <a:solidFill>
                  <a:prstClr val="black"/>
                </a:solidFill>
              </a:rPr>
              <a:t>moodlealustalla</a:t>
            </a:r>
            <a:r>
              <a:rPr lang="fi-FI" dirty="0">
                <a:solidFill>
                  <a:prstClr val="black"/>
                </a:solidFill>
              </a:rPr>
              <a:t> olevasta linkistä (</a:t>
            </a:r>
            <a:r>
              <a:rPr lang="fi-FI" dirty="0" err="1">
                <a:solidFill>
                  <a:prstClr val="black"/>
                </a:solidFill>
              </a:rPr>
              <a:t>Mediq</a:t>
            </a:r>
            <a:r>
              <a:rPr lang="fi-FI" dirty="0">
                <a:solidFill>
                  <a:prstClr val="black"/>
                </a:solidFill>
              </a:rPr>
              <a:t> Oy) setteihin oikeat instrumentit. Voit etsiä instrumentteja myös hakemalla instrumentin nimellä internetistä.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33097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576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/>
              <a:t>Leikkauskorit, esim.: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Peruskori sisältää mm. seuraavia instrumentteja:</a:t>
            </a:r>
          </a:p>
          <a:p>
            <a:r>
              <a:rPr lang="fi-FI" dirty="0"/>
              <a:t>Pihti, </a:t>
            </a:r>
            <a:r>
              <a:rPr lang="fi-FI" dirty="0" err="1"/>
              <a:t>pean</a:t>
            </a:r>
            <a:endParaRPr lang="fi-FI" dirty="0"/>
          </a:p>
          <a:p>
            <a:r>
              <a:rPr lang="fi-FI" dirty="0"/>
              <a:t>Pihti, </a:t>
            </a:r>
            <a:r>
              <a:rPr lang="fi-FI" dirty="0" err="1"/>
              <a:t>crile</a:t>
            </a:r>
            <a:endParaRPr lang="fi-FI" dirty="0"/>
          </a:p>
          <a:p>
            <a:r>
              <a:rPr lang="fi-FI" dirty="0"/>
              <a:t>Pihti, </a:t>
            </a:r>
            <a:r>
              <a:rPr lang="fi-FI" dirty="0" err="1"/>
              <a:t>kocher</a:t>
            </a:r>
            <a:endParaRPr lang="fi-FI" dirty="0"/>
          </a:p>
          <a:p>
            <a:r>
              <a:rPr lang="fi-FI" dirty="0"/>
              <a:t>Pihti, </a:t>
            </a:r>
            <a:r>
              <a:rPr lang="fi-FI" dirty="0" err="1"/>
              <a:t>mosquito</a:t>
            </a:r>
            <a:endParaRPr lang="fi-FI" dirty="0"/>
          </a:p>
          <a:p>
            <a:r>
              <a:rPr lang="fi-FI" dirty="0"/>
              <a:t>Pihti, </a:t>
            </a:r>
            <a:r>
              <a:rPr lang="fi-FI" dirty="0" err="1"/>
              <a:t>tuffier</a:t>
            </a:r>
            <a:endParaRPr lang="fi-FI" dirty="0"/>
          </a:p>
          <a:p>
            <a:r>
              <a:rPr lang="fi-FI" dirty="0"/>
              <a:t>Pihti, </a:t>
            </a:r>
            <a:r>
              <a:rPr lang="fi-FI" dirty="0" err="1"/>
              <a:t>babcock</a:t>
            </a:r>
            <a:endParaRPr lang="fi-FI" dirty="0"/>
          </a:p>
          <a:p>
            <a:r>
              <a:rPr lang="fi-FI" dirty="0"/>
              <a:t>Pihti, kolmio</a:t>
            </a:r>
          </a:p>
          <a:p>
            <a:r>
              <a:rPr lang="fi-FI" dirty="0"/>
              <a:t>Neulankuljetin</a:t>
            </a:r>
          </a:p>
          <a:p>
            <a:r>
              <a:rPr lang="fi-FI" dirty="0"/>
              <a:t>Sakset, </a:t>
            </a:r>
            <a:r>
              <a:rPr lang="fi-FI" dirty="0" err="1"/>
              <a:t>mayo</a:t>
            </a:r>
            <a:endParaRPr lang="fi-FI" dirty="0"/>
          </a:p>
          <a:p>
            <a:r>
              <a:rPr lang="fi-FI" dirty="0"/>
              <a:t>Sakset, </a:t>
            </a:r>
            <a:r>
              <a:rPr lang="fi-FI" dirty="0" err="1"/>
              <a:t>metzenbaum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7655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8829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18457"/>
            <a:ext cx="10515600" cy="5458506"/>
          </a:xfrm>
        </p:spPr>
        <p:txBody>
          <a:bodyPr>
            <a:normAutofit/>
          </a:bodyPr>
          <a:lstStyle/>
          <a:p>
            <a:r>
              <a:rPr lang="fi-FI" dirty="0"/>
              <a:t>Atula, kirurginen</a:t>
            </a:r>
          </a:p>
          <a:p>
            <a:r>
              <a:rPr lang="fi-FI" dirty="0"/>
              <a:t>Atula, anatominen</a:t>
            </a:r>
          </a:p>
          <a:p>
            <a:r>
              <a:rPr lang="fi-FI" dirty="0"/>
              <a:t>Haka, 4 –sormi</a:t>
            </a:r>
          </a:p>
          <a:p>
            <a:r>
              <a:rPr lang="fi-FI" dirty="0"/>
              <a:t>Haka, </a:t>
            </a:r>
            <a:r>
              <a:rPr lang="fi-FI" dirty="0" err="1"/>
              <a:t>langenbeck</a:t>
            </a:r>
            <a:endParaRPr lang="fi-FI" dirty="0"/>
          </a:p>
          <a:p>
            <a:r>
              <a:rPr lang="fi-FI" dirty="0"/>
              <a:t>Haka, </a:t>
            </a:r>
            <a:r>
              <a:rPr lang="fi-FI" dirty="0" err="1"/>
              <a:t>fritch</a:t>
            </a:r>
            <a:endParaRPr lang="fi-FI" dirty="0"/>
          </a:p>
          <a:p>
            <a:r>
              <a:rPr lang="fi-FI" dirty="0"/>
              <a:t>Sondi, </a:t>
            </a:r>
            <a:r>
              <a:rPr lang="fi-FI" dirty="0" err="1"/>
              <a:t>payr</a:t>
            </a:r>
            <a:endParaRPr lang="fi-FI" dirty="0"/>
          </a:p>
          <a:p>
            <a:r>
              <a:rPr lang="fi-FI" dirty="0"/>
              <a:t>Lastain, </a:t>
            </a:r>
            <a:r>
              <a:rPr lang="fi-FI" dirty="0" err="1"/>
              <a:t>mikulitz</a:t>
            </a:r>
            <a:endParaRPr lang="fi-FI" dirty="0"/>
          </a:p>
          <a:p>
            <a:r>
              <a:rPr lang="fi-FI" dirty="0"/>
              <a:t>Levitin, </a:t>
            </a:r>
            <a:r>
              <a:rPr lang="fi-FI" dirty="0" err="1"/>
              <a:t>adson</a:t>
            </a:r>
            <a:endParaRPr lang="fi-FI" dirty="0"/>
          </a:p>
          <a:p>
            <a:r>
              <a:rPr lang="fi-FI" dirty="0"/>
              <a:t>Kaarimalja</a:t>
            </a:r>
          </a:p>
          <a:p>
            <a:r>
              <a:rPr lang="fi-FI" dirty="0" err="1"/>
              <a:t>deegeli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28548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96578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Esimerkkejä luuinstrumenteista luukorissa esim.: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Luukauhoja </a:t>
            </a:r>
          </a:p>
          <a:p>
            <a:r>
              <a:rPr lang="fi-FI" dirty="0" err="1"/>
              <a:t>Deemeleitä</a:t>
            </a:r>
            <a:endParaRPr lang="fi-FI" dirty="0"/>
          </a:p>
          <a:p>
            <a:r>
              <a:rPr lang="fi-FI" dirty="0"/>
              <a:t>Vasara</a:t>
            </a:r>
          </a:p>
          <a:p>
            <a:r>
              <a:rPr lang="fi-FI" dirty="0"/>
              <a:t>Naskali</a:t>
            </a:r>
          </a:p>
          <a:p>
            <a:r>
              <a:rPr lang="fi-FI" dirty="0"/>
              <a:t>Raspi </a:t>
            </a:r>
          </a:p>
          <a:p>
            <a:r>
              <a:rPr lang="fi-FI" dirty="0"/>
              <a:t>Taltat</a:t>
            </a:r>
          </a:p>
          <a:p>
            <a:r>
              <a:rPr lang="fi-FI" dirty="0"/>
              <a:t>Luunpurija </a:t>
            </a:r>
          </a:p>
          <a:p>
            <a:r>
              <a:rPr lang="fi-FI" dirty="0"/>
              <a:t>Luun katkaisin </a:t>
            </a:r>
          </a:p>
        </p:txBody>
      </p:sp>
    </p:spTree>
    <p:extLst>
      <p:ext uri="{BB962C8B-B14F-4D97-AF65-F5344CB8AC3E}">
        <p14:creationId xmlns:p14="http://schemas.microsoft.com/office/powerpoint/2010/main" val="2314322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89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b="1" dirty="0"/>
              <a:t>Optiikat ja muut tähystimet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Tähystykset ovat lääketieteellisesti suhteellisen uusi asia, ja ne kehittyvät edelleen nopeasti</a:t>
            </a:r>
          </a:p>
          <a:p>
            <a:pPr lvl="1"/>
            <a:r>
              <a:rPr lang="fi-FI" dirty="0"/>
              <a:t>Potilaan toipuminen toimenpiteestä nopeampaa ja kivuttomampaa</a:t>
            </a:r>
          </a:p>
          <a:p>
            <a:pPr lvl="1"/>
            <a:r>
              <a:rPr lang="fi-FI" dirty="0"/>
              <a:t>Kulut yhteiskunnalle ja työnantajille myös pienempiä, kun jos toimenpide tehtäisiin avoleikkauksena</a:t>
            </a:r>
          </a:p>
          <a:p>
            <a:r>
              <a:rPr lang="fi-FI" dirty="0"/>
              <a:t>Kahdenlaisia tähystimiä; jäykkiä ja taipuisia</a:t>
            </a:r>
          </a:p>
          <a:p>
            <a:pPr lvl="1"/>
            <a:r>
              <a:rPr lang="fi-FI" dirty="0"/>
              <a:t>Jäykkien tähystimien huoltoprosessi eroaa taipuisien tähystimien huoltoprosessista</a:t>
            </a:r>
          </a:p>
          <a:p>
            <a:r>
              <a:rPr lang="fi-FI" dirty="0"/>
              <a:t>Joistain tähystimistä voidaan katsoa suoraan kohteeseen okulaarin kautta</a:t>
            </a:r>
          </a:p>
          <a:p>
            <a:pPr lvl="1"/>
            <a:r>
              <a:rPr lang="fi-FI" dirty="0"/>
              <a:t>Useimmiten tähystimet ovat sellaisia, että saadaan suurennettu kuva tv-ruutuun.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6800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629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70021"/>
            <a:ext cx="10515600" cy="5406942"/>
          </a:xfrm>
        </p:spPr>
        <p:txBody>
          <a:bodyPr/>
          <a:lstStyle/>
          <a:p>
            <a:r>
              <a:rPr lang="fi-FI" dirty="0"/>
              <a:t>Tavallisimpia jäykkiä tähystimiä ”optiikoita” ovat esim.: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Virtsateiden tähystin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Polven tähystin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Vatsaontelon tähystin</a:t>
            </a:r>
          </a:p>
          <a:p>
            <a:pPr lvl="1"/>
            <a:endParaRPr lang="fi-FI" dirty="0">
              <a:solidFill>
                <a:prstClr val="black"/>
              </a:solidFill>
            </a:endParaRPr>
          </a:p>
          <a:p>
            <a:r>
              <a:rPr lang="fi-FI" dirty="0">
                <a:solidFill>
                  <a:prstClr val="black"/>
                </a:solidFill>
              </a:rPr>
              <a:t>Tavallisimpia taipuisia tähystimiä ovat esim.: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Vatsalaukun tähystin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Paksusuolen tähystin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Keuhkoputkien tähystin</a:t>
            </a:r>
          </a:p>
          <a:p>
            <a:pPr lvl="1"/>
            <a:r>
              <a:rPr lang="fi-FI" dirty="0">
                <a:solidFill>
                  <a:prstClr val="black"/>
                </a:solidFill>
              </a:rPr>
              <a:t>Virtsateiden tähystin</a:t>
            </a:r>
          </a:p>
          <a:p>
            <a:pPr lvl="1"/>
            <a:endParaRPr lang="fi-FI" dirty="0">
              <a:solidFill>
                <a:prstClr val="black"/>
              </a:solidFill>
            </a:endParaRP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08166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52379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600" y="836023"/>
            <a:ext cx="10972800" cy="5290141"/>
          </a:xfrm>
        </p:spPr>
        <p:txBody>
          <a:bodyPr/>
          <a:lstStyle/>
          <a:p>
            <a:pPr marL="0" indent="0">
              <a:buNone/>
            </a:pPr>
            <a:r>
              <a:rPr lang="fi-FI" sz="2800" b="1" dirty="0"/>
              <a:t>Desinfektiokierrossa olevat tuotteet, esim. ventilaatiopalje eli </a:t>
            </a:r>
            <a:r>
              <a:rPr lang="fi-FI" sz="2800" b="1" dirty="0" err="1"/>
              <a:t>ambu</a:t>
            </a:r>
            <a:endParaRPr lang="fi-FI" sz="2800" b="1" dirty="0"/>
          </a:p>
          <a:p>
            <a:pPr marL="0" indent="0">
              <a:buNone/>
            </a:pPr>
            <a:endParaRPr lang="fi-FI" sz="2800" dirty="0"/>
          </a:p>
          <a:p>
            <a:r>
              <a:rPr lang="fi-FI" sz="2800" dirty="0"/>
              <a:t>Pakattuna läpinäkyvään pölynsuojapussiin ja laatikkoon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641" y="3092449"/>
            <a:ext cx="3744142" cy="303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5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287065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600" y="561703"/>
            <a:ext cx="10972800" cy="5564461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Asiakkaalle toimittamisesta ja kuljettamisesta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Käsihygienia (ja tarvittava muu suojautuminen jos kuljetetaan asiakkaalta likaisia välineitä välinehuoltoon)</a:t>
            </a:r>
          </a:p>
          <a:p>
            <a:r>
              <a:rPr lang="fi-FI" dirty="0"/>
              <a:t>Käsittele pakkauksia ja kuljetuslaatikoita varoen, älä kallistele, heittele tms.!</a:t>
            </a:r>
          </a:p>
        </p:txBody>
      </p:sp>
    </p:spTree>
    <p:extLst>
      <p:ext uri="{BB962C8B-B14F-4D97-AF65-F5344CB8AC3E}">
        <p14:creationId xmlns:p14="http://schemas.microsoft.com/office/powerpoint/2010/main" val="3894803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0452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83770"/>
            <a:ext cx="10515600" cy="57999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b="1" dirty="0"/>
              <a:t>Muita laitteita, esimerkkejä:</a:t>
            </a:r>
          </a:p>
          <a:p>
            <a:pPr marL="0" indent="0">
              <a:buNone/>
            </a:pPr>
            <a:r>
              <a:rPr lang="fi-FI" dirty="0"/>
              <a:t>Imulaite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>
                <a:hlinkClick r:id="rId2"/>
              </a:rPr>
              <a:t>https://e-medicalbroker.com/en/products/medical-devices/airway-suction-pump/professional-suction-pump/medela-basic-rack-version-high-quality-suction-pump-3306.html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163" y="1427357"/>
            <a:ext cx="2090534" cy="31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84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515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96834"/>
            <a:ext cx="10515600" cy="5380129"/>
          </a:xfrm>
        </p:spPr>
        <p:txBody>
          <a:bodyPr/>
          <a:lstStyle/>
          <a:p>
            <a:pPr marL="0" lvl="0" indent="0">
              <a:buNone/>
            </a:pPr>
            <a:r>
              <a:rPr lang="fi-FI" dirty="0">
                <a:solidFill>
                  <a:prstClr val="black"/>
                </a:solidFill>
              </a:rPr>
              <a:t>Happi</a:t>
            </a:r>
          </a:p>
          <a:p>
            <a:r>
              <a:rPr lang="fi-FI" dirty="0">
                <a:solidFill>
                  <a:prstClr val="black"/>
                </a:solidFill>
              </a:rPr>
              <a:t>Sairaaloissa kaasunjakelujärjestelmiä eri yksiköissä esim. osastot, leikkausosastot </a:t>
            </a:r>
          </a:p>
          <a:p>
            <a:r>
              <a:rPr lang="fi-FI" dirty="0">
                <a:solidFill>
                  <a:prstClr val="black"/>
                </a:solidFill>
              </a:rPr>
              <a:t>Sairaaloissa käytettäviä kaasuja esim. lääkkeellinen hengitysilma ja lääkkeellinen happi </a:t>
            </a:r>
          </a:p>
          <a:p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878" y="3193306"/>
            <a:ext cx="5389231" cy="298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80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Kaasunannostelijalaitteet –ja pidikkeet (esim. potilashuoneen seinässä kiinteänä)</a:t>
            </a:r>
          </a:p>
          <a:p>
            <a:pPr lvl="1"/>
            <a:r>
              <a:rPr lang="fi-FI" dirty="0"/>
              <a:t>Myös kiinteä imulaitemahdollisuus</a:t>
            </a:r>
          </a:p>
          <a:p>
            <a:pPr marL="0" indent="0">
              <a:buNone/>
            </a:pPr>
            <a:endParaRPr lang="fi-FI" dirty="0">
              <a:hlinkClick r:id="rId2"/>
            </a:endParaRPr>
          </a:p>
          <a:p>
            <a:pPr lvl="1"/>
            <a:r>
              <a:rPr lang="fi-FI" dirty="0">
                <a:hlinkClick r:id="rId2"/>
              </a:rPr>
              <a:t>https://www.linde-healthcare.fi/fi/products_services_ren/web_catalogue_medical_devices/ward_equipment/index.html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98866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8829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862149"/>
            <a:ext cx="10515600" cy="5314814"/>
          </a:xfrm>
        </p:spPr>
        <p:txBody>
          <a:bodyPr/>
          <a:lstStyle/>
          <a:p>
            <a:pPr marL="0" lvl="0" indent="0">
              <a:buNone/>
            </a:pPr>
            <a:r>
              <a:rPr lang="fi-FI" dirty="0">
                <a:solidFill>
                  <a:prstClr val="black"/>
                </a:solidFill>
              </a:rPr>
              <a:t>Pulssioksimetri</a:t>
            </a:r>
          </a:p>
          <a:p>
            <a:pPr marL="0" lvl="0" indent="0">
              <a:buNone/>
            </a:pPr>
            <a:endParaRPr lang="fi-FI" dirty="0">
              <a:solidFill>
                <a:prstClr val="black"/>
              </a:solidFill>
            </a:endParaRPr>
          </a:p>
          <a:p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274" y="1604963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32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8" y="2873828"/>
            <a:ext cx="11573692" cy="3857897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60" y="3107941"/>
            <a:ext cx="5505165" cy="1694835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754" y="4967150"/>
            <a:ext cx="2847975" cy="1600200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796161" y="809897"/>
            <a:ext cx="752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Laitteita potilaan voinnin tarkkailuun, ja EKG -laite</a:t>
            </a:r>
          </a:p>
        </p:txBody>
      </p:sp>
    </p:spTree>
    <p:extLst>
      <p:ext uri="{BB962C8B-B14F-4D97-AF65-F5344CB8AC3E}">
        <p14:creationId xmlns:p14="http://schemas.microsoft.com/office/powerpoint/2010/main" val="514252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506</Words>
  <Application>Microsoft Office PowerPoint</Application>
  <PresentationFormat>Laajakuva</PresentationFormat>
  <Paragraphs>120</Paragraphs>
  <Slides>22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Office-teema</vt:lpstr>
      <vt:lpstr>1_Office-teema</vt:lpstr>
      <vt:lpstr>Keskeisimpien hoitotyön tarvikkeiden (välineistö, laitteet)  tuntemus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Salpaus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Keskeisimpien hoitotyön tarvikkeiden tuntemus</dc:title>
  <dc:creator>Katja Makkonen</dc:creator>
  <cp:lastModifiedBy>Tuula Hovilainen-Kilpinen</cp:lastModifiedBy>
  <cp:revision>35</cp:revision>
  <dcterms:created xsi:type="dcterms:W3CDTF">2020-01-23T15:09:24Z</dcterms:created>
  <dcterms:modified xsi:type="dcterms:W3CDTF">2021-02-01T16:47:43Z</dcterms:modified>
</cp:coreProperties>
</file>