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5" r:id="rId7"/>
    <p:sldId id="277" r:id="rId8"/>
    <p:sldId id="266" r:id="rId9"/>
    <p:sldId id="279" r:id="rId10"/>
    <p:sldId id="262" r:id="rId11"/>
    <p:sldId id="259" r:id="rId12"/>
    <p:sldId id="261" r:id="rId13"/>
    <p:sldId id="263" r:id="rId14"/>
    <p:sldId id="264" r:id="rId15"/>
    <p:sldId id="270" r:id="rId16"/>
    <p:sldId id="267" r:id="rId17"/>
    <p:sldId id="269" r:id="rId18"/>
    <p:sldId id="278" r:id="rId19"/>
    <p:sldId id="268" r:id="rId20"/>
    <p:sldId id="271" r:id="rId21"/>
    <p:sldId id="272" r:id="rId22"/>
    <p:sldId id="273" r:id="rId23"/>
    <p:sldId id="274" r:id="rId24"/>
    <p:sldId id="276" r:id="rId25"/>
    <p:sldId id="260" r:id="rId26"/>
    <p:sldId id="281" r:id="rId2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.png"/><Relationship Id="rId7" Type="http://schemas.openxmlformats.org/officeDocument/2006/relationships/image" Target="../media/image18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I1yvrMwlgBI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-KksxH92gw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ABCB7282-ABFC-4585-8941-CA7CFE3A1343}"/>
              </a:ext>
            </a:extLst>
          </p:cNvPr>
          <p:cNvSpPr/>
          <p:nvPr/>
        </p:nvSpPr>
        <p:spPr>
          <a:xfrm>
            <a:off x="-3" y="1817370"/>
            <a:ext cx="12192003" cy="3440430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: Vastakkaiset kulmat leikattu 9">
            <a:extLst>
              <a:ext uri="{FF2B5EF4-FFF2-40B4-BE49-F238E27FC236}">
                <a16:creationId xmlns:a16="http://schemas.microsoft.com/office/drawing/2014/main" id="{856AF74C-75BF-423F-BC88-EE4DA6493BC3}"/>
              </a:ext>
            </a:extLst>
          </p:cNvPr>
          <p:cNvSpPr/>
          <p:nvPr/>
        </p:nvSpPr>
        <p:spPr>
          <a:xfrm flipH="1">
            <a:off x="-3" y="0"/>
            <a:ext cx="12192001" cy="68580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66F04C-CB56-4972-9287-69B9C622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ASEPTIIKKA SOSIAALI JA TERVEYDENHUOLLOSSA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087CB0-CAA3-45A4-9E9E-7A83387F42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CF3ED6C-6C47-4AC2-B261-A0F6E7FC47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5524549"/>
            <a:ext cx="1983307" cy="56854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2AAF4C4-D9C2-4B43-927A-9B3B2878AD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48" y="6170425"/>
            <a:ext cx="2077449" cy="59340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" y="-26845"/>
            <a:ext cx="2483645" cy="1655763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138" y="3509963"/>
            <a:ext cx="5904411" cy="308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5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HENKILÖKOHTAINEN HYGIENIA</a:t>
            </a:r>
            <a:br>
              <a:rPr lang="fi-FI" b="1" dirty="0">
                <a:solidFill>
                  <a:schemeClr val="bg1"/>
                </a:solidFill>
                <a:latin typeface="+mn-lt"/>
              </a:rPr>
            </a:br>
            <a:r>
              <a:rPr lang="fi-FI" b="1" dirty="0">
                <a:solidFill>
                  <a:schemeClr val="bg1"/>
                </a:solidFill>
                <a:latin typeface="+mn-lt"/>
              </a:rPr>
              <a:t>Mitä huomioit 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hoitologistikkona</a:t>
            </a:r>
            <a:r>
              <a:rPr lang="fi-FI" b="1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1026" name="Picture 2" descr="Kuvahaun tulos: henkilökohtainen hygienia&quot;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41" y="1812607"/>
            <a:ext cx="5018122" cy="39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KÄDET JA NIIDEN KUNTO        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fi-FI" altLang="fi-FI" sz="2000" b="1" dirty="0"/>
              <a:t>omat kädet ovat hoitajan tärkeä instrumentti, joten niitä on syytä hoitaa huolellisesti</a:t>
            </a:r>
            <a:r>
              <a:rPr lang="fi-FI" altLang="fi-FI" sz="20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fi-FI" altLang="fi-FI" sz="1200" dirty="0"/>
          </a:p>
          <a:p>
            <a:pPr>
              <a:lnSpc>
                <a:spcPct val="80000"/>
              </a:lnSpc>
            </a:pPr>
            <a:r>
              <a:rPr lang="fi-FI" altLang="fi-FI" sz="2000" dirty="0"/>
              <a:t>käsien hoidon perussäännöt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lyhyet kynnet, puhtaat kynsien aluset, ei kynsilakkaa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ei sormuksia, ei kelloa, ei kynsilakkaa</a:t>
            </a:r>
          </a:p>
          <a:p>
            <a:pPr lvl="2">
              <a:lnSpc>
                <a:spcPct val="80000"/>
              </a:lnSpc>
            </a:pPr>
            <a:r>
              <a:rPr lang="fi-FI" altLang="fi-FI" dirty="0"/>
              <a:t>keräävät mikrobeja</a:t>
            </a:r>
          </a:p>
          <a:p>
            <a:pPr lvl="2">
              <a:lnSpc>
                <a:spcPct val="80000"/>
              </a:lnSpc>
            </a:pPr>
            <a:r>
              <a:rPr lang="fi-FI" altLang="fi-FI" dirty="0"/>
              <a:t>voivat rikkoa potilaan ihon aiheuttaen uusia tartunta-portteja</a:t>
            </a:r>
          </a:p>
          <a:p>
            <a:pPr lvl="2">
              <a:lnSpc>
                <a:spcPct val="80000"/>
              </a:lnSpc>
            </a:pPr>
            <a:r>
              <a:rPr lang="fi-FI" altLang="fi-FI" dirty="0"/>
              <a:t>rannekkeet estävät käsien pesun riittävän ylhäältä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ei haavoja tai tulehtuneita kynsivalleja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terve ja ehjä käsien iho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huolellinen käsien pesu tarvittaessa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käsihuuhteen ahkera käyttö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suojakäsineiden asianmukainen käyttö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käsien rasvaus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7178" name="Picture 10" descr="Kuvahaun tulos: kädet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394" y="3947366"/>
            <a:ext cx="3606527" cy="248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32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uvahaun tulos: kynnet miehe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5188" y="-2430463"/>
            <a:ext cx="15841823" cy="877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56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KYNSIEN HOITO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sz="2000" b="1" dirty="0"/>
              <a:t>Kynnet pidetään leikkaamalla ja viilaamalla lyhyinä, sillä</a:t>
            </a:r>
            <a:r>
              <a:rPr lang="fi-FI" altLang="fi-FI" sz="2000" dirty="0"/>
              <a:t> </a:t>
            </a:r>
          </a:p>
          <a:p>
            <a:pPr lvl="1"/>
            <a:r>
              <a:rPr lang="fi-FI" altLang="fi-FI" sz="2000" dirty="0"/>
              <a:t>pitkien kynsien alle pesiytyy helposti mikrobeja   </a:t>
            </a:r>
          </a:p>
          <a:p>
            <a:pPr lvl="1"/>
            <a:r>
              <a:rPr lang="fi-FI" altLang="fi-FI" sz="2000" dirty="0"/>
              <a:t>pitkät kynnet voivat vahingoittaa potilaan ihoa   </a:t>
            </a:r>
          </a:p>
          <a:p>
            <a:pPr lvl="1"/>
            <a:r>
              <a:rPr lang="fi-FI" altLang="fi-FI" sz="2000" dirty="0"/>
              <a:t>pitkät kynnet voivat rikkoa suojakäsineen   </a:t>
            </a:r>
          </a:p>
          <a:p>
            <a:pPr lvl="1"/>
            <a:r>
              <a:rPr lang="fi-FI" altLang="fi-FI" sz="2000" dirty="0"/>
              <a:t>kynsien pureskelu on epähygieenistä  </a:t>
            </a:r>
            <a:br>
              <a:rPr lang="fi-FI" altLang="fi-FI" sz="2000" dirty="0"/>
            </a:br>
            <a:r>
              <a:rPr lang="fi-FI" altLang="fi-FI" sz="1200" dirty="0"/>
              <a:t> </a:t>
            </a:r>
          </a:p>
          <a:p>
            <a:r>
              <a:rPr lang="fi-FI" altLang="fi-FI" sz="2000" b="1" dirty="0"/>
              <a:t>Kynnet ovat liian pitkät, jos kämmenpuolelta käsiäsi katsoessasi kynsiä näkyy</a:t>
            </a:r>
          </a:p>
          <a:p>
            <a:endParaRPr lang="fi-FI" altLang="fi-FI" sz="1200" b="1" dirty="0"/>
          </a:p>
          <a:p>
            <a:r>
              <a:rPr lang="fi-FI" altLang="fi-FI" sz="2000" b="1" dirty="0"/>
              <a:t>Kynsiä ei lakata, koska</a:t>
            </a:r>
            <a:r>
              <a:rPr lang="fi-FI" altLang="fi-FI" sz="2000" dirty="0"/>
              <a:t> </a:t>
            </a:r>
          </a:p>
          <a:p>
            <a:pPr lvl="1"/>
            <a:r>
              <a:rPr lang="fi-FI" altLang="fi-FI" sz="2000" dirty="0"/>
              <a:t>desinfektiohuuhde rikkoo lakkapinnan, jolloin mikrobit pääsevät pesiytymään koloihin   </a:t>
            </a:r>
          </a:p>
          <a:p>
            <a:pPr lvl="1"/>
            <a:r>
              <a:rPr lang="fi-FI" altLang="fi-FI" sz="2000" dirty="0"/>
              <a:t>lohkeillut kynsilakka ei herätä potilaissa luottamusta 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20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679269" y="1028343"/>
            <a:ext cx="846473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TEE KAVERILLE ASEPTIIKKATESTI: </a:t>
            </a:r>
          </a:p>
          <a:p>
            <a:pPr fontAlgn="base"/>
            <a:endParaRPr lang="fi-FI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KÄSIEN IHON KUNTO: </a:t>
            </a:r>
          </a:p>
          <a:p>
            <a:pPr fontAlgn="base">
              <a:buFont typeface="+mj-lt"/>
              <a:buAutoNum type="arabicPeriod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Kynnet </a:t>
            </a:r>
          </a:p>
          <a:p>
            <a:pPr fontAlgn="base">
              <a:buFont typeface="+mj-lt"/>
              <a:buAutoNum type="arabicPeriod" startAt="2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kynsinauhat </a:t>
            </a:r>
          </a:p>
          <a:p>
            <a:pPr fontAlgn="base">
              <a:buFont typeface="+mj-lt"/>
              <a:buAutoNum type="arabicPeriod" startAt="3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haavat, haavaumat, rakot </a:t>
            </a:r>
          </a:p>
          <a:p>
            <a:pPr fontAlgn="base">
              <a:buFont typeface="+mj-lt"/>
              <a:buAutoNum type="arabicPeriod" startAt="4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sormenvälit </a:t>
            </a:r>
          </a:p>
          <a:p>
            <a:pPr fontAlgn="base">
              <a:buFont typeface="+mj-lt"/>
              <a:buAutoNum type="arabicPeriod" startAt="5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korut </a:t>
            </a:r>
          </a:p>
          <a:p>
            <a:pPr fontAlgn="base">
              <a:buFont typeface="+mj-lt"/>
              <a:buAutoNum type="arabicPeriod" startAt="6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lävistykset </a:t>
            </a:r>
          </a:p>
          <a:p>
            <a:pPr fontAlgn="base">
              <a:buFont typeface="+mj-lt"/>
              <a:buAutoNum type="arabicPeriod" startAt="7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tatuoinnit </a:t>
            </a:r>
          </a:p>
          <a:p>
            <a:pPr fontAlgn="base">
              <a:buFont typeface="+mj-lt"/>
              <a:buAutoNum type="arabicPeriod" startAt="8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muut </a:t>
            </a:r>
          </a:p>
          <a:p>
            <a:pPr fontAlgn="base"/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HOITOLOGISTIKON ”LOOK” </a:t>
            </a:r>
          </a:p>
          <a:p>
            <a:pPr fontAlgn="base">
              <a:buFont typeface="+mj-lt"/>
              <a:buAutoNum type="arabicPeriod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Hiukset, hiuslakka </a:t>
            </a:r>
          </a:p>
          <a:p>
            <a:pPr fontAlgn="base">
              <a:buFont typeface="+mj-lt"/>
              <a:buAutoNum type="arabicPeriod" startAt="2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korut </a:t>
            </a:r>
          </a:p>
          <a:p>
            <a:pPr fontAlgn="base">
              <a:buFont typeface="+mj-lt"/>
              <a:buAutoNum type="arabicPeriod" startAt="3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meikki </a:t>
            </a:r>
          </a:p>
          <a:p>
            <a:pPr fontAlgn="base">
              <a:buFont typeface="+mj-lt"/>
              <a:buAutoNum type="arabicPeriod" startAt="4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lävistykset </a:t>
            </a:r>
          </a:p>
          <a:p>
            <a:pPr fontAlgn="base">
              <a:buFont typeface="+mj-lt"/>
              <a:buAutoNum type="arabicPeriod" startAt="5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tatuoinnit </a:t>
            </a:r>
          </a:p>
          <a:p>
            <a:pPr fontAlgn="base">
              <a:buFont typeface="+mj-lt"/>
              <a:buAutoNum type="arabicPeriod" startAt="6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haju/partavesi </a:t>
            </a:r>
          </a:p>
          <a:p>
            <a:pPr fontAlgn="base">
              <a:buFont typeface="+mj-lt"/>
              <a:buAutoNum type="arabicPeriod" startAt="7"/>
            </a:pP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parta/viikset </a:t>
            </a:r>
          </a:p>
        </p:txBody>
      </p:sp>
    </p:spTree>
    <p:extLst>
      <p:ext uri="{BB962C8B-B14F-4D97-AF65-F5344CB8AC3E}">
        <p14:creationId xmlns:p14="http://schemas.microsoft.com/office/powerpoint/2010/main" val="373550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2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3690-D6FA-418A-A299-C82E3BD0E2C4}" type="slidenum">
              <a:rPr lang="en-US" altLang="fi-FI"/>
              <a:pPr/>
              <a:t>7</a:t>
            </a:fld>
            <a:endParaRPr lang="en-US" altLang="fi-FI"/>
          </a:p>
        </p:txBody>
      </p:sp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KÄSIEN PESUN VAIHEET</a:t>
            </a:r>
            <a:endParaRPr lang="en-US" altLang="fi-FI" dirty="0"/>
          </a:p>
        </p:txBody>
      </p:sp>
      <p:pic>
        <p:nvPicPr>
          <p:cNvPr id="8857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81" y="1447801"/>
            <a:ext cx="2232025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80" y="3173053"/>
            <a:ext cx="2232025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79" y="4924425"/>
            <a:ext cx="2232025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268414"/>
            <a:ext cx="2232025" cy="20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5769" name="Text Box 9"/>
          <p:cNvSpPr txBox="1">
            <a:spLocks noChangeArrowheads="1"/>
          </p:cNvSpPr>
          <p:nvPr/>
        </p:nvSpPr>
        <p:spPr bwMode="auto">
          <a:xfrm>
            <a:off x="4421189" y="1630363"/>
            <a:ext cx="1794379" cy="101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600">
                <a:latin typeface="Comic Sans MS" panose="030F0702030302020204" pitchFamily="66" charset="0"/>
              </a:rPr>
              <a:t>Huuhtelu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(saippua haittaa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käsien desinfiointia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ja kuivattaa ihoa</a:t>
            </a:r>
            <a:r>
              <a:rPr lang="en-US" altLang="fi-FI" sz="1400">
                <a:latin typeface="Comic Sans MS" panose="030F0702030302020204" pitchFamily="66" charset="0"/>
              </a:rPr>
              <a:t>)</a:t>
            </a:r>
            <a:r>
              <a:rPr lang="en-US" altLang="fi-FI" sz="16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85770" name="Text Box 10"/>
          <p:cNvSpPr txBox="1">
            <a:spLocks noChangeArrowheads="1"/>
          </p:cNvSpPr>
          <p:nvPr/>
        </p:nvSpPr>
        <p:spPr bwMode="auto">
          <a:xfrm>
            <a:off x="4387851" y="3122613"/>
            <a:ext cx="18319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600">
                <a:latin typeface="Comic Sans MS" panose="030F0702030302020204" pitchFamily="66" charset="0"/>
              </a:rPr>
              <a:t>Kuivaaminen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sormista kyynär-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päihin päin kerta-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käyttöisellä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paperipyyhkeellä</a:t>
            </a:r>
            <a:endParaRPr lang="en-US" altLang="fi-FI" sz="1600">
              <a:latin typeface="Comic Sans MS" panose="030F0702030302020204" pitchFamily="66" charset="0"/>
            </a:endParaRPr>
          </a:p>
        </p:txBody>
      </p:sp>
      <p:sp>
        <p:nvSpPr>
          <p:cNvPr id="885771" name="Text Box 11"/>
          <p:cNvSpPr txBox="1">
            <a:spLocks noChangeArrowheads="1"/>
          </p:cNvSpPr>
          <p:nvPr/>
        </p:nvSpPr>
        <p:spPr bwMode="auto">
          <a:xfrm>
            <a:off x="4421188" y="4568825"/>
            <a:ext cx="206216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600">
                <a:latin typeface="Comic Sans MS" panose="030F0702030302020204" pitchFamily="66" charset="0"/>
              </a:rPr>
              <a:t>Vesihanan 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sulkeminen paperi-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pyyhkeellä tai 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muuten sormin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koskematta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(mikrobien siirtyminen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puhtaisiin käsiin estyy)</a:t>
            </a:r>
            <a:endParaRPr lang="en-US" altLang="fi-FI" sz="1400">
              <a:latin typeface="Comic Sans MS" panose="030F0702030302020204" pitchFamily="66" charset="0"/>
            </a:endParaRPr>
          </a:p>
        </p:txBody>
      </p:sp>
      <p:sp>
        <p:nvSpPr>
          <p:cNvPr id="885772" name="Text Box 12"/>
          <p:cNvSpPr txBox="1">
            <a:spLocks noChangeArrowheads="1"/>
          </p:cNvSpPr>
          <p:nvPr/>
        </p:nvSpPr>
        <p:spPr bwMode="auto">
          <a:xfrm>
            <a:off x="8904288" y="1774826"/>
            <a:ext cx="17510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600">
                <a:latin typeface="Comic Sans MS" panose="030F0702030302020204" pitchFamily="66" charset="0"/>
              </a:rPr>
              <a:t>Käytetty paperi-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pyyhe laitetaan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kannelliseen</a:t>
            </a:r>
          </a:p>
          <a:p>
            <a:r>
              <a:rPr lang="fi-FI" altLang="fi-FI" sz="1600">
                <a:latin typeface="Comic Sans MS" panose="030F0702030302020204" pitchFamily="66" charset="0"/>
              </a:rPr>
              <a:t>roska-astiaan</a:t>
            </a:r>
            <a:r>
              <a:rPr lang="en-US" altLang="fi-FI" sz="160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3448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</a:rPr>
              <a:t>ALUEET, JOTKA JÄÄVÄT USEIMMITEN HUONOSTI PESTYIKSI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518602"/>
            <a:ext cx="5066105" cy="449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82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540" y="193039"/>
            <a:ext cx="931926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</a:rPr>
              <a:t>KÄSIEN DESINFIOINTI</a:t>
            </a:r>
          </a:p>
        </p:txBody>
      </p:sp>
      <p:pic>
        <p:nvPicPr>
          <p:cNvPr id="7" name="Sisällön paikkamerkki 6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811DC25-C133-4D16-8F37-A112EFD1B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985" y="6028567"/>
            <a:ext cx="1023519" cy="365156"/>
          </a:xfr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F2D25E7-FD2E-4099-B2FF-A429C40349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19" y="5843554"/>
            <a:ext cx="1201690" cy="59574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7E8E0A14-7C26-4F77-936C-958088342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11" y="5919942"/>
            <a:ext cx="1423969" cy="5040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7DA3D0BF-928D-45E8-9F23-2F12918C743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84" y="5617890"/>
            <a:ext cx="1201690" cy="1047071"/>
          </a:xfrm>
          <a:prstGeom prst="rect">
            <a:avLst/>
          </a:prstGeom>
        </p:spPr>
      </p:pic>
      <p:pic>
        <p:nvPicPr>
          <p:cNvPr id="17" name="Kuva 16" descr="Kuva, joka sisältää kohteen objekti, kello&#10;&#10;Kuvaus luotu automaattisesti">
            <a:extLst>
              <a:ext uri="{FF2B5EF4-FFF2-40B4-BE49-F238E27FC236}">
                <a16:creationId xmlns:a16="http://schemas.microsoft.com/office/drawing/2014/main" id="{971F1A8E-17AB-4D6C-B38A-7D7F9D873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83" y="5956170"/>
            <a:ext cx="2254733" cy="467857"/>
          </a:xfrm>
          <a:prstGeom prst="rect">
            <a:avLst/>
          </a:prstGeom>
        </p:spPr>
      </p:pic>
      <p:pic>
        <p:nvPicPr>
          <p:cNvPr id="19" name="Kuva 1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62399F1-92A7-417A-BCA9-3661D82034D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54" y="5858175"/>
            <a:ext cx="519291" cy="70594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458DCA0-FC22-472A-9FCC-DBEFFAD50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53" y="6007113"/>
            <a:ext cx="1918064" cy="386610"/>
          </a:xfrm>
          <a:prstGeom prst="rect">
            <a:avLst/>
          </a:prstGeom>
        </p:spPr>
      </p:pic>
      <p:sp>
        <p:nvSpPr>
          <p:cNvPr id="3" name="Suorakulmio 2"/>
          <p:cNvSpPr/>
          <p:nvPr/>
        </p:nvSpPr>
        <p:spPr>
          <a:xfrm>
            <a:off x="1894113" y="1711640"/>
            <a:ext cx="9039497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i-FI" altLang="fi-FI" sz="2000" dirty="0"/>
              <a:t>kädet desinfioidaan alkoholihuuhteella tai -geelillä </a:t>
            </a:r>
          </a:p>
          <a:p>
            <a:pPr lvl="1">
              <a:lnSpc>
                <a:spcPct val="90000"/>
              </a:lnSpc>
            </a:pPr>
            <a:r>
              <a:rPr lang="fi-FI" altLang="fi-FI" sz="2000" dirty="0"/>
              <a:t>myös iho-ongelmaisten todettu kestävän hyvin</a:t>
            </a:r>
          </a:p>
          <a:p>
            <a:pPr lvl="1">
              <a:lnSpc>
                <a:spcPct val="90000"/>
              </a:lnSpc>
            </a:pPr>
            <a:r>
              <a:rPr lang="fi-FI" altLang="fi-FI" sz="2000" dirty="0"/>
              <a:t>mitä suurempi alkoholipitoisuus on, sitä tehokkaampi aine on ja sitä nopeammin se haihtuu iholta</a:t>
            </a:r>
          </a:p>
          <a:p>
            <a:pPr lvl="1">
              <a:lnSpc>
                <a:spcPct val="90000"/>
              </a:lnSpc>
            </a:pPr>
            <a:r>
              <a:rPr lang="fi-FI" altLang="fi-FI" sz="2000" dirty="0"/>
              <a:t>yleisimpiä ovat 80% etanolia sisältävät valmisteet, joihin on lisätty hoitoainetta (esim. 2% glyserolia) estämään käsien kuivumista ja ihottumaa </a:t>
            </a:r>
          </a:p>
          <a:p>
            <a:pPr>
              <a:lnSpc>
                <a:spcPct val="90000"/>
              </a:lnSpc>
            </a:pPr>
            <a:r>
              <a:rPr lang="fi-FI" altLang="fi-FI" sz="2000" dirty="0"/>
              <a:t>käsiä desinfioidaan</a:t>
            </a:r>
          </a:p>
          <a:p>
            <a:pPr lvl="1">
              <a:lnSpc>
                <a:spcPct val="90000"/>
              </a:lnSpc>
            </a:pPr>
            <a:r>
              <a:rPr lang="fi-FI" altLang="fi-FI" sz="2000" dirty="0"/>
              <a:t>työvuoron aluksi ja lopuksi </a:t>
            </a:r>
          </a:p>
          <a:p>
            <a:pPr lvl="1">
              <a:lnSpc>
                <a:spcPct val="90000"/>
              </a:lnSpc>
            </a:pPr>
            <a:r>
              <a:rPr lang="fi-FI" altLang="fi-FI" sz="2000" dirty="0"/>
              <a:t>ennen jokaista potilaan hoitotilannetta ja sen jälkeen </a:t>
            </a:r>
          </a:p>
          <a:p>
            <a:pPr lvl="1">
              <a:lnSpc>
                <a:spcPct val="90000"/>
              </a:lnSpc>
            </a:pPr>
            <a:r>
              <a:rPr lang="fi-FI" altLang="fi-FI" dirty="0"/>
              <a:t>ennen lääkkeiden jakoa tai potilaalle antamista ja sen jälkeen suojakäsineiden poistamisen jälkeen </a:t>
            </a:r>
          </a:p>
          <a:p>
            <a:pPr lvl="1">
              <a:lnSpc>
                <a:spcPct val="90000"/>
              </a:lnSpc>
            </a:pPr>
            <a:r>
              <a:rPr lang="fi-FI" altLang="fi-FI" dirty="0"/>
              <a:t>eritteiden, veren tai elimistön nesteiden koskettelun jälkeen </a:t>
            </a:r>
          </a:p>
          <a:p>
            <a:pPr lvl="1">
              <a:lnSpc>
                <a:spcPct val="90000"/>
              </a:lnSpc>
            </a:pPr>
            <a:r>
              <a:rPr lang="fi-FI" altLang="fi-FI" dirty="0"/>
              <a:t>ennen infektioherkkien potilaiden koskettamista eristyshuoneeseen mentäessä ja sieltä poistuttaessa </a:t>
            </a:r>
          </a:p>
          <a:p>
            <a:pPr lvl="2">
              <a:lnSpc>
                <a:spcPct val="90000"/>
              </a:lnSpc>
            </a:pPr>
            <a:r>
              <a:rPr lang="fi-FI" altLang="fi-FI" dirty="0"/>
              <a:t>jne.</a:t>
            </a:r>
          </a:p>
        </p:txBody>
      </p:sp>
    </p:spTree>
    <p:extLst>
      <p:ext uri="{BB962C8B-B14F-4D97-AF65-F5344CB8AC3E}">
        <p14:creationId xmlns:p14="http://schemas.microsoft.com/office/powerpoint/2010/main" val="312777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32A57-1D5B-4675-A5F4-5AF479A68348}" type="slidenum">
              <a:rPr lang="en-US" altLang="fi-FI"/>
              <a:pPr/>
              <a:t>10</a:t>
            </a:fld>
            <a:endParaRPr lang="en-US" altLang="fi-FI"/>
          </a:p>
        </p:txBody>
      </p:sp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/>
              <a:t>KÄSIDESINFEKTION VAIHEET </a:t>
            </a:r>
          </a:p>
        </p:txBody>
      </p:sp>
      <p:pic>
        <p:nvPicPr>
          <p:cNvPr id="8888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268414"/>
            <a:ext cx="2232025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3068638"/>
            <a:ext cx="2232025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724401"/>
            <a:ext cx="2232025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1268413"/>
            <a:ext cx="2243137" cy="20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4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3284539"/>
            <a:ext cx="2243137" cy="213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8842" name="Text Box 10"/>
          <p:cNvSpPr txBox="1">
            <a:spLocks noChangeArrowheads="1"/>
          </p:cNvSpPr>
          <p:nvPr/>
        </p:nvSpPr>
        <p:spPr bwMode="auto">
          <a:xfrm>
            <a:off x="4421189" y="1628775"/>
            <a:ext cx="1949871" cy="117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Ota pari painallusta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(3-5 ml) desinfektio-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ainetta puhtaisiin ja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kuiviin käsiin ja hiero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kämmeniä vastakkain.</a:t>
            </a:r>
            <a:endParaRPr lang="en-US" altLang="fi-FI" sz="1400">
              <a:latin typeface="Comic Sans MS" panose="030F0702030302020204" pitchFamily="66" charset="0"/>
            </a:endParaRPr>
          </a:p>
        </p:txBody>
      </p:sp>
      <p:sp>
        <p:nvSpPr>
          <p:cNvPr id="888843" name="Text Box 11"/>
          <p:cNvSpPr txBox="1">
            <a:spLocks noChangeArrowheads="1"/>
          </p:cNvSpPr>
          <p:nvPr/>
        </p:nvSpPr>
        <p:spPr bwMode="auto">
          <a:xfrm>
            <a:off x="4387851" y="2997201"/>
            <a:ext cx="1994755" cy="1602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Desinfektioainetta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pitää olla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Riittävästi, jotta saat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 kädet desinfioitua.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Ota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desinfektioainetta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tarvittaessa lisää. </a:t>
            </a:r>
          </a:p>
        </p:txBody>
      </p:sp>
      <p:sp>
        <p:nvSpPr>
          <p:cNvPr id="888844" name="Text Box 12"/>
          <p:cNvSpPr txBox="1">
            <a:spLocks noChangeArrowheads="1"/>
          </p:cNvSpPr>
          <p:nvPr/>
        </p:nvSpPr>
        <p:spPr bwMode="auto">
          <a:xfrm>
            <a:off x="4421189" y="5146676"/>
            <a:ext cx="2070095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Hiero desinfektio-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ainetta sormien väliin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kämmenselän puolelta. </a:t>
            </a:r>
          </a:p>
        </p:txBody>
      </p:sp>
      <p:sp>
        <p:nvSpPr>
          <p:cNvPr id="888845" name="Text Box 13"/>
          <p:cNvSpPr txBox="1">
            <a:spLocks noChangeArrowheads="1"/>
          </p:cNvSpPr>
          <p:nvPr/>
        </p:nvSpPr>
        <p:spPr bwMode="auto">
          <a:xfrm>
            <a:off x="8975726" y="1697038"/>
            <a:ext cx="1727053" cy="117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Hiero desinfektio-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ainetta sormien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väliin kämmenet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vastakkain ja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sormet lomittain.</a:t>
            </a:r>
          </a:p>
        </p:txBody>
      </p:sp>
      <p:sp>
        <p:nvSpPr>
          <p:cNvPr id="888846" name="Text Box 14"/>
          <p:cNvSpPr txBox="1">
            <a:spLocks noChangeArrowheads="1"/>
          </p:cNvSpPr>
          <p:nvPr/>
        </p:nvSpPr>
        <p:spPr bwMode="auto">
          <a:xfrm>
            <a:off x="8975726" y="3994151"/>
            <a:ext cx="1746289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Hiero desinfektio-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aineella molemmat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peukalot… </a:t>
            </a:r>
          </a:p>
        </p:txBody>
      </p:sp>
    </p:spTree>
    <p:extLst>
      <p:ext uri="{BB962C8B-B14F-4D97-AF65-F5344CB8AC3E}">
        <p14:creationId xmlns:p14="http://schemas.microsoft.com/office/powerpoint/2010/main" val="2342359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1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C94C-CF7D-4B6B-8321-5FFD8076EF9D}" type="slidenum">
              <a:rPr lang="en-US" altLang="fi-FI"/>
              <a:pPr/>
              <a:t>11</a:t>
            </a:fld>
            <a:endParaRPr lang="en-US" altLang="fi-FI"/>
          </a:p>
        </p:txBody>
      </p:sp>
      <p:sp>
        <p:nvSpPr>
          <p:cNvPr id="889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/>
              <a:t>KÄSIDESINFEKTION VAIHEET</a:t>
            </a:r>
          </a:p>
        </p:txBody>
      </p:sp>
      <p:pic>
        <p:nvPicPr>
          <p:cNvPr id="8898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268413"/>
            <a:ext cx="2232025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98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2781300"/>
            <a:ext cx="2232025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98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292601"/>
            <a:ext cx="22320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9864" name="Text Box 8"/>
          <p:cNvSpPr txBox="1">
            <a:spLocks noChangeArrowheads="1"/>
          </p:cNvSpPr>
          <p:nvPr/>
        </p:nvSpPr>
        <p:spPr bwMode="auto">
          <a:xfrm>
            <a:off x="4421188" y="1900238"/>
            <a:ext cx="161804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ja kämmensyrjät.</a:t>
            </a:r>
            <a:endParaRPr lang="en-US" altLang="fi-FI" sz="1400">
              <a:latin typeface="Comic Sans MS" panose="030F0702030302020204" pitchFamily="66" charset="0"/>
            </a:endParaRPr>
          </a:p>
        </p:txBody>
      </p:sp>
      <p:sp>
        <p:nvSpPr>
          <p:cNvPr id="889865" name="Text Box 9"/>
          <p:cNvSpPr txBox="1">
            <a:spLocks noChangeArrowheads="1"/>
          </p:cNvSpPr>
          <p:nvPr/>
        </p:nvSpPr>
        <p:spPr bwMode="auto">
          <a:xfrm>
            <a:off x="4387851" y="3203576"/>
            <a:ext cx="2068493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Hiero koukistettuja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sormia vastakkaisen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käden kämmenpohjaan.</a:t>
            </a:r>
          </a:p>
        </p:txBody>
      </p:sp>
      <p:sp>
        <p:nvSpPr>
          <p:cNvPr id="889866" name="Text Box 10"/>
          <p:cNvSpPr txBox="1">
            <a:spLocks noChangeArrowheads="1"/>
          </p:cNvSpPr>
          <p:nvPr/>
        </p:nvSpPr>
        <p:spPr bwMode="auto">
          <a:xfrm>
            <a:off x="4421188" y="4581525"/>
            <a:ext cx="2284898" cy="117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fi-FI" altLang="fi-FI" sz="1400">
                <a:latin typeface="Comic Sans MS" panose="030F0702030302020204" pitchFamily="66" charset="0"/>
              </a:rPr>
              <a:t>Viimeisenä hiero sormen-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päitä vastakkaisen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käden kämmenpohjaan, </a:t>
            </a:r>
          </a:p>
          <a:p>
            <a:r>
              <a:rPr lang="fi-FI" altLang="fi-FI" sz="1400">
                <a:latin typeface="Comic Sans MS" panose="030F0702030302020204" pitchFamily="66" charset="0"/>
              </a:rPr>
              <a:t>kunnes kädet ovat kuivat.</a:t>
            </a:r>
          </a:p>
          <a:p>
            <a:endParaRPr lang="fi-FI" altLang="fi-FI" sz="1400">
              <a:latin typeface="Comic Sans MS" panose="030F0702030302020204" pitchFamily="66" charset="0"/>
            </a:endParaRPr>
          </a:p>
        </p:txBody>
      </p:sp>
      <p:sp>
        <p:nvSpPr>
          <p:cNvPr id="889867" name="Rectangle 11"/>
          <p:cNvSpPr>
            <a:spLocks noChangeArrowheads="1"/>
          </p:cNvSpPr>
          <p:nvPr/>
        </p:nvSpPr>
        <p:spPr bwMode="auto">
          <a:xfrm>
            <a:off x="7190235" y="2851150"/>
            <a:ext cx="3291583" cy="245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fi-FI" altLang="fi-FI" sz="2400" b="1">
                <a:solidFill>
                  <a:srgbClr val="000000"/>
                </a:solidFill>
                <a:latin typeface="Comic Sans MS" panose="030F0702030302020204" pitchFamily="66" charset="0"/>
              </a:rPr>
              <a:t>Desinfektioainetta 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fi-FI" altLang="fi-FI" sz="2400" b="1">
                <a:solidFill>
                  <a:srgbClr val="000000"/>
                </a:solidFill>
                <a:latin typeface="Comic Sans MS" panose="030F0702030302020204" pitchFamily="66" charset="0"/>
              </a:rPr>
              <a:t>ei saa huuhdella 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fi-FI" altLang="fi-FI" sz="2400" b="1">
                <a:solidFill>
                  <a:srgbClr val="000000"/>
                </a:solidFill>
                <a:latin typeface="Comic Sans MS" panose="030F0702030302020204" pitchFamily="66" charset="0"/>
              </a:rPr>
              <a:t>käsistä pois tai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fi-FI" altLang="fi-FI" sz="2400" b="1">
                <a:solidFill>
                  <a:srgbClr val="000000"/>
                </a:solidFill>
                <a:latin typeface="Comic Sans MS" panose="030F0702030302020204" pitchFamily="66" charset="0"/>
              </a:rPr>
              <a:t>Pyyhkäistä työpuvun 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fi-FI" altLang="fi-FI" sz="2400" b="1">
                <a:solidFill>
                  <a:srgbClr val="000000"/>
                </a:solidFill>
                <a:latin typeface="Comic Sans MS" panose="030F0702030302020204" pitchFamily="66" charset="0"/>
              </a:rPr>
              <a:t>helmaan!</a:t>
            </a:r>
          </a:p>
        </p:txBody>
      </p:sp>
    </p:spTree>
    <p:extLst>
      <p:ext uri="{BB962C8B-B14F-4D97-AF65-F5344CB8AC3E}">
        <p14:creationId xmlns:p14="http://schemas.microsoft.com/office/powerpoint/2010/main" val="246853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IHMINEN TARTUNNAN LEVITTÄJÄNÄ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i-FI" altLang="fi-FI" dirty="0"/>
              <a:t>tartunnalla </a:t>
            </a:r>
            <a:r>
              <a:rPr lang="fi-FI" altLang="fi-FI" sz="2000" dirty="0"/>
              <a:t>(infektio) tarkoitetaan taudinaiheuttajien siirtymistä henkilöstä toiseen</a:t>
            </a:r>
          </a:p>
          <a:p>
            <a:pPr>
              <a:lnSpc>
                <a:spcPct val="80000"/>
              </a:lnSpc>
            </a:pPr>
            <a:r>
              <a:rPr lang="fi-FI" altLang="fi-FI" sz="2000" dirty="0"/>
              <a:t>tartunta voi olla myös sisäsyntyinen, jolloin lähteenä on ihmisen oma mikrobikanta </a:t>
            </a:r>
            <a:endParaRPr lang="fi-FI" altLang="fi-FI" sz="2000" b="1" dirty="0"/>
          </a:p>
          <a:p>
            <a:pPr>
              <a:lnSpc>
                <a:spcPct val="80000"/>
              </a:lnSpc>
            </a:pPr>
            <a:r>
              <a:rPr lang="fi-FI" altLang="fi-FI" sz="2000" dirty="0"/>
              <a:t>tartuntaa aiheuttavia mikrobeja ovat: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alkueläimet  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bakteerit  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sienet  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virukset</a:t>
            </a:r>
          </a:p>
          <a:p>
            <a:pPr>
              <a:lnSpc>
                <a:spcPct val="80000"/>
              </a:lnSpc>
            </a:pPr>
            <a:r>
              <a:rPr lang="fi-FI" altLang="fi-FI" sz="2000" dirty="0"/>
              <a:t>ihmisessä ja hänen normaalissa elinympäristössään on runsaasti mikrobeja</a:t>
            </a:r>
          </a:p>
          <a:p>
            <a:pPr>
              <a:lnSpc>
                <a:spcPct val="80000"/>
              </a:lnSpc>
            </a:pPr>
            <a:r>
              <a:rPr lang="fi-FI" altLang="fi-FI" sz="2000" dirty="0"/>
              <a:t>iholla kasvavat mikrobit muodostavat ns. normaaliflooran, joka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pysyy lähes muuttumattomana koko elämän ajan</a:t>
            </a: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ehkäisee infektiotauteja, koska sen bakteereilla on paremmat mahdollisuudet ravinnon saantiin kuin vierailla mikrobeilla ja näin muiden mikrobien kasvu estyy </a:t>
            </a:r>
          </a:p>
          <a:p>
            <a:pPr>
              <a:lnSpc>
                <a:spcPct val="80000"/>
              </a:lnSpc>
            </a:pPr>
            <a:endParaRPr lang="fi-FI" altLang="fi-FI" sz="2000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10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IHMINEN TARTUNNAN LEVITTÄJÄNÄ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i-FI" altLang="fi-FI" dirty="0"/>
              <a:t>tartunnan lähteenä on ihminen, mutta tartuntaa levittävät myös mm. kylpyhuoneen lattiakaivot, vesihanat, ilmastointijärjestelmät, hoitovälineet jne.  </a:t>
            </a:r>
            <a:endParaRPr lang="fi-FI" altLang="fi-FI" b="1" dirty="0"/>
          </a:p>
          <a:p>
            <a:r>
              <a:rPr lang="fi-FI" altLang="fi-FI" dirty="0"/>
              <a:t>ihmisen immuniteetista (vastustuskyky) riippuu aiheuttaako tartunta varsinaisen taudin</a:t>
            </a:r>
          </a:p>
          <a:p>
            <a:pPr lvl="1"/>
            <a:r>
              <a:rPr lang="fi-FI" altLang="fi-FI" dirty="0"/>
              <a:t>aktiivinen immuniteetti</a:t>
            </a:r>
          </a:p>
          <a:p>
            <a:pPr lvl="2"/>
            <a:r>
              <a:rPr lang="fi-FI" altLang="fi-FI" dirty="0"/>
              <a:t>saadaan aikaan joko rokotuksella tai sillä, että ihminen on tekemisissä ko. taudinaiheuttajien kanssa ja hänen elimistönsä kehittää vasta-aineita</a:t>
            </a:r>
          </a:p>
          <a:p>
            <a:pPr lvl="1"/>
            <a:r>
              <a:rPr lang="fi-FI" altLang="fi-FI" dirty="0"/>
              <a:t>passiivinen immuniteetti </a:t>
            </a:r>
          </a:p>
          <a:p>
            <a:pPr lvl="2"/>
            <a:r>
              <a:rPr lang="fi-FI" altLang="fi-FI" dirty="0"/>
              <a:t>saadaan joko äidiltä istukan tai äidinmaidon kautta tai ruiskuttamalla elimistöön valmiita vasta-aineita</a:t>
            </a:r>
            <a:br>
              <a:rPr lang="fi-FI" altLang="fi-FI" dirty="0"/>
            </a:br>
            <a:endParaRPr lang="fi-FI" altLang="fi-FI" dirty="0"/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13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TARTUNTAMUODOT/KOSKETUSTARTUNTA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sz="2200" dirty="0"/>
              <a:t>suorassa kosketuksessa tartunta leviää käsien välityksellä</a:t>
            </a:r>
          </a:p>
          <a:p>
            <a:r>
              <a:rPr lang="fi-FI" altLang="fi-FI" sz="2200" dirty="0"/>
              <a:t>välillisessä kosketuksessa tartuntaa levittävät välineet, joihin sekä tartunnankantaja että -levittäjä koskevat, esim. </a:t>
            </a:r>
          </a:p>
          <a:p>
            <a:pPr lvl="1"/>
            <a:r>
              <a:rPr lang="fi-FI" altLang="fi-FI" sz="2200" dirty="0"/>
              <a:t>ruokailuvälineet</a:t>
            </a:r>
          </a:p>
          <a:p>
            <a:pPr lvl="1"/>
            <a:r>
              <a:rPr lang="fi-FI" altLang="fi-FI" sz="2200" dirty="0"/>
              <a:t>vuodevaatteet</a:t>
            </a:r>
          </a:p>
          <a:p>
            <a:pPr lvl="1"/>
            <a:r>
              <a:rPr lang="fi-FI" altLang="fi-FI" sz="2200" dirty="0"/>
              <a:t>ovenkahva</a:t>
            </a:r>
          </a:p>
          <a:p>
            <a:pPr lvl="1"/>
            <a:r>
              <a:rPr lang="fi-FI" altLang="fi-FI" sz="2200" dirty="0"/>
              <a:t>alusastia</a:t>
            </a:r>
          </a:p>
          <a:p>
            <a:pPr lvl="1"/>
            <a:r>
              <a:rPr lang="fi-FI" altLang="fi-FI" sz="2200" dirty="0"/>
              <a:t>haavasiteet</a:t>
            </a:r>
          </a:p>
          <a:p>
            <a:pPr lvl="1"/>
            <a:r>
              <a:rPr lang="fi-FI" altLang="fi-FI" sz="2200" dirty="0"/>
              <a:t>jne.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56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/>
              <a:t>Vastaa seuraaviin kysymyksiin Koronaviruksesta</a:t>
            </a:r>
            <a:br>
              <a:rPr lang="fi-FI" b="1" dirty="0"/>
            </a:br>
            <a:r>
              <a:rPr lang="fi-FI" dirty="0">
                <a:hlinkClick r:id="rId2"/>
              </a:rPr>
              <a:t>https://www.youtube.com/watch?v=I1yvrMwlgBI</a:t>
            </a:r>
            <a:br>
              <a:rPr lang="fi-FI" altLang="fi-FI" sz="4800" dirty="0"/>
            </a:b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Mitä tarkoittaa epidemia ja pandemia?</a:t>
            </a:r>
          </a:p>
          <a:p>
            <a:r>
              <a:rPr lang="fi-FI" dirty="0"/>
              <a:t>Miten epidemian iskiessä toimitaan? Mitä tehdään?</a:t>
            </a:r>
          </a:p>
          <a:p>
            <a:r>
              <a:rPr lang="fi-FI" dirty="0"/>
              <a:t>Mitä keinoja epidemian hallitsemiseksi?</a:t>
            </a:r>
          </a:p>
          <a:p>
            <a:r>
              <a:rPr lang="fi-FI" dirty="0"/>
              <a:t>Mitkä potilasryhmät ovat eniten vaarassa?</a:t>
            </a:r>
          </a:p>
          <a:p>
            <a:r>
              <a:rPr lang="fi-FI" dirty="0"/>
              <a:t>Miten suojaudutaan Koronavirusriskissä?</a:t>
            </a:r>
          </a:p>
          <a:p>
            <a:r>
              <a:rPr lang="fi-FI" dirty="0"/>
              <a:t>Mitkä ovat Koronaviruksen oireet?</a:t>
            </a:r>
          </a:p>
          <a:p>
            <a:r>
              <a:rPr lang="fi-FI" dirty="0"/>
              <a:t>Miten hoidetaan?</a:t>
            </a:r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r>
              <a:rPr lang="fi-FI" dirty="0"/>
              <a:t>Mitä huomioit logistisesta näkökulmasta Koronaviruksen tartuntojen ennaltaehkäisyssä?</a:t>
            </a:r>
          </a:p>
        </p:txBody>
      </p:sp>
      <p:pic>
        <p:nvPicPr>
          <p:cNvPr id="4" name="Kuva 3" descr="SV40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21" y="2314153"/>
            <a:ext cx="2837806" cy="195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80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TARTUNTAMUODOT/PISARATARTUNTA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sz="2200" dirty="0"/>
              <a:t>pisaratartunta leviää hengitysteiden eritteiden mukana ihmisen aivastaessa, yskiessä, hengittäessä ja puhuessa </a:t>
            </a:r>
          </a:p>
          <a:p>
            <a:r>
              <a:rPr lang="fi-FI" altLang="fi-FI" sz="2200" dirty="0"/>
              <a:t>pisaran kuivuttua sen sisällä oleva taudinaiheuttaja jää ilmaan </a:t>
            </a:r>
          </a:p>
          <a:p>
            <a:pPr lvl="1"/>
            <a:r>
              <a:rPr lang="fi-FI" altLang="fi-FI" sz="2200" dirty="0"/>
              <a:t>pölyhiukkasiin sitoutuneena se voi leijailla pitkiäkin matkoja ja tartuttaa kohteensa (esim. hengitystieinfektio, vesirokko, vyöruusu, MRSA) 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46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TARTUNTAMUODOT/ </a:t>
            </a:r>
            <a:br>
              <a:rPr lang="fi-FI" b="1" dirty="0">
                <a:solidFill>
                  <a:schemeClr val="bg1"/>
                </a:solidFill>
                <a:latin typeface="+mn-lt"/>
              </a:rPr>
            </a:br>
            <a:r>
              <a:rPr lang="fi-FI" b="1" dirty="0">
                <a:solidFill>
                  <a:schemeClr val="bg1"/>
                </a:solidFill>
                <a:latin typeface="+mn-lt"/>
              </a:rPr>
              <a:t>TARTUNTA SUUN TAI VEREN KAUTTA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sz="2200" b="1" dirty="0"/>
              <a:t>tartunta suun kautta</a:t>
            </a:r>
          </a:p>
          <a:p>
            <a:pPr lvl="1"/>
            <a:r>
              <a:rPr lang="fi-FI" altLang="fi-FI" sz="2000" dirty="0"/>
              <a:t>suun kautta tapahtuva tartunta tulee kyseeseen lähinnä ruokamyrkytysten yhteydessä, kun tartunta leviää ruokailuvälineiden, pilaantuneiden ruoka-aineiden tai huonon käsihygienian vuoksi</a:t>
            </a:r>
          </a:p>
          <a:p>
            <a:pPr lvl="1"/>
            <a:r>
              <a:rPr lang="fi-FI" altLang="fi-FI" sz="2000" dirty="0" err="1"/>
              <a:t>Esim</a:t>
            </a:r>
            <a:r>
              <a:rPr lang="fi-FI" altLang="fi-FI" sz="2000" dirty="0"/>
              <a:t> A-hepatiitti, tuberkuloosi</a:t>
            </a:r>
          </a:p>
          <a:p>
            <a:r>
              <a:rPr lang="fi-FI" altLang="fi-FI" sz="2200" b="1" dirty="0"/>
              <a:t>veritartunta</a:t>
            </a:r>
          </a:p>
          <a:p>
            <a:pPr lvl="1"/>
            <a:r>
              <a:rPr lang="fi-FI" altLang="fi-FI" sz="2000" dirty="0"/>
              <a:t>veritartunnassa tartunnan kantajan verta joutuu toisen henkilön limakalvoille, haavaan tai verenkiertoon eritteiden tai esim. injektion antamisen tai verinäytteen ottamisen yhteydessä. </a:t>
            </a:r>
          </a:p>
          <a:p>
            <a:pPr lvl="1"/>
            <a:r>
              <a:rPr lang="fi-FI" altLang="fi-FI" sz="2000" dirty="0"/>
              <a:t>Esim. HIV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60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MIKROBIEN SÄILYVYYS TAHRASSA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dirty="0"/>
              <a:t>Stafylokokki: veressä 58 vrk, virtsassa 7 vrk.</a:t>
            </a:r>
          </a:p>
          <a:p>
            <a:r>
              <a:rPr lang="fi-FI" altLang="fi-FI" dirty="0"/>
              <a:t>E. </a:t>
            </a:r>
            <a:r>
              <a:rPr lang="fi-FI" altLang="fi-FI" dirty="0" err="1"/>
              <a:t>coli</a:t>
            </a:r>
            <a:r>
              <a:rPr lang="fi-FI" altLang="fi-FI" dirty="0"/>
              <a:t>: veressä 4 vrk, virtsassa 1 vrk</a:t>
            </a:r>
          </a:p>
          <a:p>
            <a:r>
              <a:rPr lang="fi-FI" altLang="fi-FI" dirty="0" err="1"/>
              <a:t>Klebsiella</a:t>
            </a:r>
            <a:r>
              <a:rPr lang="fi-FI" altLang="fi-FI" dirty="0"/>
              <a:t>: veressä 23 vrk, virtsassa 3 vrk</a:t>
            </a:r>
          </a:p>
          <a:p>
            <a:r>
              <a:rPr lang="fi-FI" altLang="fi-FI" dirty="0" err="1"/>
              <a:t>Pseudomonas</a:t>
            </a:r>
            <a:r>
              <a:rPr lang="fi-FI" altLang="fi-FI" dirty="0"/>
              <a:t>: veressä 7 vrk, virtsassa 4 vrk</a:t>
            </a:r>
          </a:p>
          <a:p>
            <a:r>
              <a:rPr lang="fi-FI" altLang="fi-FI" dirty="0" err="1"/>
              <a:t>Enterokokki</a:t>
            </a:r>
            <a:r>
              <a:rPr lang="fi-FI" altLang="fi-FI" dirty="0"/>
              <a:t>: veressä 54 vrk, virtsassa 54  vrk</a:t>
            </a:r>
          </a:p>
          <a:p>
            <a:r>
              <a:rPr lang="fi-FI" altLang="fi-FI" dirty="0"/>
              <a:t>Noro-virus: kokolattiamatolla 12 vrk elinkykyisenä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12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ASEPTINEN TYÖJÄRJESTYS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sz="2000" dirty="0"/>
              <a:t>aseptinen työjärjestys tarkoittaa suunnitelmallisesti etenevää hoitotyötä, jossa</a:t>
            </a:r>
          </a:p>
          <a:p>
            <a:pPr lvl="1"/>
            <a:r>
              <a:rPr lang="fi-FI" altLang="fi-FI" sz="2000" b="1" dirty="0"/>
              <a:t>ENSIN TEHDÄÄN PUHTAIN </a:t>
            </a:r>
            <a:r>
              <a:rPr lang="fi-FI" altLang="fi-FI" sz="2000" dirty="0"/>
              <a:t>ja </a:t>
            </a:r>
            <a:r>
              <a:rPr lang="fi-FI" altLang="fi-FI" sz="2000" b="1" dirty="0"/>
              <a:t>VIIMEISENÄ LIKAISIN TYÖ</a:t>
            </a:r>
            <a:r>
              <a:rPr lang="fi-FI" altLang="fi-FI" sz="2000" dirty="0"/>
              <a:t> </a:t>
            </a:r>
            <a:endParaRPr lang="fi-FI" altLang="fi-FI" sz="2000" b="1" dirty="0"/>
          </a:p>
          <a:p>
            <a:r>
              <a:rPr lang="fi-FI" altLang="fi-FI" sz="2000" dirty="0"/>
              <a:t>aseptinen työjärjestys määrää mm. </a:t>
            </a:r>
          </a:p>
          <a:p>
            <a:pPr lvl="1"/>
            <a:r>
              <a:rPr lang="fi-FI" altLang="fi-FI" sz="2000" dirty="0"/>
              <a:t>potilaiden hoitojärjestyksen  </a:t>
            </a:r>
          </a:p>
          <a:p>
            <a:pPr lvl="1"/>
            <a:r>
              <a:rPr lang="fi-FI" altLang="fi-FI" sz="2000" dirty="0"/>
              <a:t>hoitotoimenpiteiden järjestyksen  </a:t>
            </a:r>
          </a:p>
          <a:p>
            <a:pPr lvl="1"/>
            <a:r>
              <a:rPr lang="fi-FI" altLang="fi-FI" sz="2000" dirty="0"/>
              <a:t>leikkausjärjestyksen  </a:t>
            </a:r>
          </a:p>
          <a:p>
            <a:pPr lvl="1"/>
            <a:r>
              <a:rPr lang="fi-FI" altLang="fi-FI" sz="2000" dirty="0"/>
              <a:t>haavanhoitojärjestyksen  </a:t>
            </a:r>
          </a:p>
          <a:p>
            <a:pPr lvl="1"/>
            <a:r>
              <a:rPr lang="fi-FI" altLang="fi-FI" sz="2000" dirty="0"/>
              <a:t>huoneiden siivousjärjestyksen</a:t>
            </a:r>
          </a:p>
          <a:p>
            <a:r>
              <a:rPr lang="fi-FI" altLang="fi-FI" sz="2000" dirty="0"/>
              <a:t>HUOM! aamupesujen, vuoteiden kunnostuksen ja siivouksen aikana ei tehdä aseptisia toimenpiteitä (esim. injektion anto, katetrointi jne.) Aamupesujen jälkeen odotetaan tunti haavahoitokiertoa.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78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Potilaiden hoitojärjestys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KENET HOIDETAAN ENSIN?</a:t>
            </a:r>
          </a:p>
          <a:p>
            <a:pPr marL="0" indent="0" fontAlgn="base">
              <a:buNone/>
            </a:pPr>
            <a:r>
              <a:rPr lang="fi-FI" dirty="0"/>
              <a:t>Olet töissä palvelutalossa, siellä on asiakkaana:  </a:t>
            </a:r>
          </a:p>
          <a:p>
            <a:pPr fontAlgn="base"/>
            <a:r>
              <a:rPr lang="fi-FI" dirty="0"/>
              <a:t>Pneumoniaa sairastava asiakas, jolle on juuri aloitettu </a:t>
            </a:r>
            <a:r>
              <a:rPr lang="fi-FI" dirty="0" err="1"/>
              <a:t>Zinaceff</a:t>
            </a:r>
            <a:r>
              <a:rPr lang="fi-FI" dirty="0"/>
              <a:t> 750mg 1 x3 antibiootti suun kautta. </a:t>
            </a:r>
          </a:p>
          <a:p>
            <a:pPr fontAlgn="base"/>
            <a:r>
              <a:rPr lang="fi-FI" dirty="0" err="1"/>
              <a:t>Hemiplegia</a:t>
            </a:r>
            <a:r>
              <a:rPr lang="fi-FI" dirty="0"/>
              <a:t> </a:t>
            </a:r>
            <a:r>
              <a:rPr lang="fi-FI" dirty="0" err="1"/>
              <a:t>l.sin</a:t>
            </a:r>
            <a:r>
              <a:rPr lang="fi-FI" dirty="0"/>
              <a:t> (vasemman puoleinen halvaus) kuntoutuja </a:t>
            </a:r>
          </a:p>
          <a:p>
            <a:pPr fontAlgn="base"/>
            <a:r>
              <a:rPr lang="fi-FI" dirty="0"/>
              <a:t>ESBL- kantajana (sairaalabakteeri) oleva sydämen vajaatoimintaa sairastava asiakas </a:t>
            </a:r>
          </a:p>
          <a:p>
            <a:pPr fontAlgn="base"/>
            <a:r>
              <a:rPr lang="fi-FI" dirty="0"/>
              <a:t>Muistisairautta sairastava asiakas, jota avustetaan aamupesuissa ohjaamalla 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24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ASEPTINEN OMATUNTO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 altLang="fi-FI" dirty="0"/>
              <a:t>aseptinen omatunto tarkoittaa aseptisiin työtapoihin sitoutumista</a:t>
            </a:r>
          </a:p>
          <a:p>
            <a:r>
              <a:rPr lang="fi-FI" altLang="fi-FI" dirty="0"/>
              <a:t>kun aseptinen omatunto toimii, ei olla riippuvaisia toisten valvonnasta</a:t>
            </a:r>
          </a:p>
          <a:p>
            <a:pPr>
              <a:buFontTx/>
              <a:buNone/>
            </a:pPr>
            <a:r>
              <a:rPr lang="fi-FI" altLang="fi-FI" sz="1400" dirty="0"/>
              <a:t>  </a:t>
            </a:r>
            <a:endParaRPr lang="fi-FI" altLang="fi-FI" sz="2400" dirty="0"/>
          </a:p>
          <a:p>
            <a:r>
              <a:rPr lang="fi-FI" altLang="fi-FI" b="1" dirty="0"/>
              <a:t>ESINE ON JOKO </a:t>
            </a:r>
            <a:r>
              <a:rPr lang="fi-FI" altLang="fi-FI" b="1" dirty="0">
                <a:solidFill>
                  <a:schemeClr val="accent1"/>
                </a:solidFill>
              </a:rPr>
              <a:t>PUHDAS</a:t>
            </a:r>
            <a:r>
              <a:rPr lang="fi-FI" altLang="fi-FI" b="1" dirty="0"/>
              <a:t> TAI </a:t>
            </a:r>
            <a:r>
              <a:rPr lang="fi-FI" altLang="fi-FI" b="1" dirty="0">
                <a:solidFill>
                  <a:schemeClr val="accent4">
                    <a:lumMod val="75000"/>
                  </a:schemeClr>
                </a:solidFill>
              </a:rPr>
              <a:t>LIKAINEN</a:t>
            </a:r>
            <a:r>
              <a:rPr lang="fi-FI" altLang="fi-FI" b="1" dirty="0"/>
              <a:t>, VÄLIMUOTOA EI OLE</a:t>
            </a:r>
            <a:r>
              <a:rPr lang="fi-FI" altLang="fi-FI" dirty="0"/>
              <a:t> </a:t>
            </a:r>
            <a:br>
              <a:rPr lang="fi-FI" altLang="fi-FI" dirty="0"/>
            </a:br>
            <a:r>
              <a:rPr lang="fi-FI" altLang="fi-FI" sz="2400" dirty="0"/>
              <a:t>  </a:t>
            </a:r>
            <a:endParaRPr lang="fi-FI" altLang="fi-FI" sz="2400" b="1" dirty="0"/>
          </a:p>
          <a:p>
            <a:r>
              <a:rPr lang="fi-FI" altLang="fi-FI" b="1" dirty="0"/>
              <a:t>VÄLINE ON JOKO </a:t>
            </a:r>
            <a:r>
              <a:rPr lang="fi-FI" altLang="fi-FI" b="1" dirty="0">
                <a:solidFill>
                  <a:srgbClr val="008000"/>
                </a:solidFill>
              </a:rPr>
              <a:t>STERIILI</a:t>
            </a:r>
            <a:r>
              <a:rPr lang="fi-FI" altLang="fi-FI" b="1" dirty="0"/>
              <a:t> TAI </a:t>
            </a:r>
            <a:r>
              <a:rPr lang="fi-FI" altLang="fi-FI" b="1" dirty="0">
                <a:solidFill>
                  <a:srgbClr val="FF0000"/>
                </a:solidFill>
              </a:rPr>
              <a:t>EPÄSTERIILI</a:t>
            </a:r>
            <a:r>
              <a:rPr lang="fi-FI" altLang="fi-FI" b="1" dirty="0"/>
              <a:t>, VÄLIMUOTOA EI OLE</a:t>
            </a:r>
            <a:r>
              <a:rPr lang="fi-FI" altLang="fi-FI" dirty="0"/>
              <a:t> </a:t>
            </a:r>
            <a:br>
              <a:rPr lang="fi-FI" altLang="fi-FI" dirty="0"/>
            </a:br>
            <a:endParaRPr lang="fi-FI" altLang="fi-FI" dirty="0"/>
          </a:p>
          <a:p>
            <a:r>
              <a:rPr lang="fi-FI" altLang="fi-FI" dirty="0">
                <a:solidFill>
                  <a:srgbClr val="FFFF00"/>
                </a:solidFill>
              </a:rPr>
              <a:t>TARTUNTAVAARALLINEN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76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416F9-DF8C-4BB8-9317-3C8A1CB0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004" y="365125"/>
            <a:ext cx="9588795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</a:rPr>
              <a:t>Vastaa kysymyksiin?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36FF48-BCEE-4228-BCC3-535799DF1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5004" y="1825625"/>
            <a:ext cx="9588796" cy="3855085"/>
          </a:xfrm>
        </p:spPr>
        <p:txBody>
          <a:bodyPr>
            <a:normAutofit/>
          </a:bodyPr>
          <a:lstStyle/>
          <a:p>
            <a:r>
              <a:rPr lang="fi-FI" dirty="0"/>
              <a:t>Miten huolehdit että tavarat ja välineet pakataan ja ne pysyvät kuljetuksen aikana:</a:t>
            </a:r>
          </a:p>
          <a:p>
            <a:r>
              <a:rPr lang="fi-FI" dirty="0"/>
              <a:t>A) puhtaana?</a:t>
            </a:r>
          </a:p>
          <a:p>
            <a:r>
              <a:rPr lang="fi-FI" dirty="0"/>
              <a:t>B) steriilinä?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6C8C68B-B98B-4406-87B9-90C1673D750F}"/>
              </a:ext>
            </a:extLst>
          </p:cNvPr>
          <p:cNvSpPr txBox="1"/>
          <p:nvPr/>
        </p:nvSpPr>
        <p:spPr>
          <a:xfrm>
            <a:off x="3256624" y="5680710"/>
            <a:ext cx="567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Erasmus+ KA2 Strategic </a:t>
            </a:r>
            <a:r>
              <a:rPr lang="fi-FI" dirty="0" err="1"/>
              <a:t>Partnership</a:t>
            </a:r>
            <a:endParaRPr lang="fi-FI" dirty="0"/>
          </a:p>
          <a:p>
            <a:r>
              <a:rPr lang="fi-FI" dirty="0"/>
              <a:t>2017-1-1FI01-KA203-034721</a:t>
            </a:r>
          </a:p>
          <a:p>
            <a:r>
              <a:rPr lang="en-US" dirty="0"/>
              <a:t>Healthcare Logistics Education and Learning </a:t>
            </a:r>
            <a:r>
              <a:rPr lang="en-US" dirty="0" err="1"/>
              <a:t>Pahtway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F8EB55-1A2B-4F03-BFF3-E44AE188683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2DC70A1F-6D1D-42C1-9BB3-E02B0FA7C3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3705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416F9-DF8C-4BB8-9317-3C8A1CB0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004" y="365125"/>
            <a:ext cx="9588795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</a:rPr>
              <a:t>Suojavarotoimet/ kosketusvarotoimet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36FF48-BCEE-4228-BCC3-535799DF1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5004" y="1825625"/>
            <a:ext cx="9588796" cy="3855085"/>
          </a:xfrm>
        </p:spPr>
        <p:txBody>
          <a:bodyPr>
            <a:normAutofit/>
          </a:bodyPr>
          <a:lstStyle/>
          <a:p>
            <a:r>
              <a:rPr lang="fi-FI" dirty="0"/>
              <a:t>Milloin?</a:t>
            </a:r>
          </a:p>
          <a:p>
            <a:r>
              <a:rPr lang="fi-FI" dirty="0"/>
              <a:t>Miten?</a:t>
            </a:r>
          </a:p>
          <a:p>
            <a:endParaRPr lang="fi-FI" dirty="0"/>
          </a:p>
          <a:p>
            <a:r>
              <a:rPr lang="fi-FI" dirty="0">
                <a:hlinkClick r:id="rId2"/>
              </a:rPr>
              <a:t>https://www.youtube.com/watch?v=-KksxH92gwc</a:t>
            </a: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6C8C68B-B98B-4406-87B9-90C1673D750F}"/>
              </a:ext>
            </a:extLst>
          </p:cNvPr>
          <p:cNvSpPr txBox="1"/>
          <p:nvPr/>
        </p:nvSpPr>
        <p:spPr>
          <a:xfrm>
            <a:off x="3256624" y="5680710"/>
            <a:ext cx="567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Erasmus+ KA2 Strategic </a:t>
            </a:r>
            <a:r>
              <a:rPr lang="fi-FI" dirty="0" err="1"/>
              <a:t>Partnership</a:t>
            </a:r>
            <a:endParaRPr lang="fi-FI" dirty="0"/>
          </a:p>
          <a:p>
            <a:r>
              <a:rPr lang="fi-FI" dirty="0"/>
              <a:t>2017-1-1FI01-KA203-034721</a:t>
            </a:r>
          </a:p>
          <a:p>
            <a:r>
              <a:rPr lang="en-US" dirty="0"/>
              <a:t>Healthcare Logistics Education and Learning </a:t>
            </a:r>
            <a:r>
              <a:rPr lang="en-US" dirty="0" err="1"/>
              <a:t>Pahtway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F8EB55-1A2B-4F03-BFF3-E44AE18868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2DC70A1F-6D1D-42C1-9BB3-E02B0FA7C3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486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052C69571584BA10F8ED101D50D95" ma:contentTypeVersion="11" ma:contentTypeDescription="Create a new document." ma:contentTypeScope="" ma:versionID="1bb532bb0bafdfb17578efd61dba9629">
  <xsd:schema xmlns:xsd="http://www.w3.org/2001/XMLSchema" xmlns:xs="http://www.w3.org/2001/XMLSchema" xmlns:p="http://schemas.microsoft.com/office/2006/metadata/properties" xmlns:ns3="4e352dd5-739b-402c-aa33-dfc1b5b75471" xmlns:ns4="74e959b2-e13f-4046-9f47-02e40d3fda51" targetNamespace="http://schemas.microsoft.com/office/2006/metadata/properties" ma:root="true" ma:fieldsID="fc1d98623ab744b4a5e8ee60fe64bf7f" ns3:_="" ns4:_="">
    <xsd:import namespace="4e352dd5-739b-402c-aa33-dfc1b5b75471"/>
    <xsd:import namespace="74e959b2-e13f-4046-9f47-02e40d3fda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52dd5-739b-402c-aa33-dfc1b5b754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959b2-e13f-4046-9f47-02e40d3fda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094AFA-A771-48A0-ACDF-DEE850732952}">
  <ds:schemaRefs>
    <ds:schemaRef ds:uri="http://schemas.microsoft.com/office/2006/documentManagement/types"/>
    <ds:schemaRef ds:uri="74e959b2-e13f-4046-9f47-02e40d3fda51"/>
    <ds:schemaRef ds:uri="http://purl.org/dc/terms/"/>
    <ds:schemaRef ds:uri="http://schemas.openxmlformats.org/package/2006/metadata/core-properties"/>
    <ds:schemaRef ds:uri="http://purl.org/dc/dcmitype/"/>
    <ds:schemaRef ds:uri="4e352dd5-739b-402c-aa33-dfc1b5b75471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FD044DA-23D7-40DB-957E-254CEE015E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352dd5-739b-402c-aa33-dfc1b5b75471"/>
    <ds:schemaRef ds:uri="74e959b2-e13f-4046-9f47-02e40d3fda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TotalTime>65</TotalTime>
  <Words>1074</Words>
  <Application>Microsoft Office PowerPoint</Application>
  <PresentationFormat>Laajakuva</PresentationFormat>
  <Paragraphs>221</Paragraphs>
  <Slides>23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Office-teema</vt:lpstr>
      <vt:lpstr>ASEPTIIKKA SOSIAALI JA TERVEYDENHUOLLOSSA</vt:lpstr>
      <vt:lpstr>HENKILÖKOHTAINEN HYGIENIA Mitä huomioit hoitologistikkona?</vt:lpstr>
      <vt:lpstr>KÄDET JA NIIDEN KUNTO        </vt:lpstr>
      <vt:lpstr>PowerPoint-esitys</vt:lpstr>
      <vt:lpstr>KYNSIEN HOITO</vt:lpstr>
      <vt:lpstr>PowerPoint-esitys</vt:lpstr>
      <vt:lpstr>KÄSIEN PESUN VAIHEET</vt:lpstr>
      <vt:lpstr>ALUEET, JOTKA JÄÄVÄT USEIMMITEN HUONOSTI PESTYIKSI</vt:lpstr>
      <vt:lpstr>KÄSIEN DESINFIOINTI</vt:lpstr>
      <vt:lpstr>KÄSIDESINFEKTION VAIHEET </vt:lpstr>
      <vt:lpstr>KÄSIDESINFEKTION VAIHEET</vt:lpstr>
      <vt:lpstr>IHMINEN TARTUNNAN LEVITTÄJÄNÄ</vt:lpstr>
      <vt:lpstr>IHMINEN TARTUNNAN LEVITTÄJÄNÄ</vt:lpstr>
      <vt:lpstr>TARTUNTAMUODOT/KOSKETUSTARTUNTA</vt:lpstr>
      <vt:lpstr>Vastaa seuraaviin kysymyksiin Koronaviruksesta https://www.youtube.com/watch?v=I1yvrMwlgBI </vt:lpstr>
      <vt:lpstr>TARTUNTAMUODOT/PISARATARTUNTA</vt:lpstr>
      <vt:lpstr>TARTUNTAMUODOT/  TARTUNTA SUUN TAI VEREN KAUTTA</vt:lpstr>
      <vt:lpstr>MIKROBIEN SÄILYVYYS TAHRASSA</vt:lpstr>
      <vt:lpstr>ASEPTINEN TYÖJÄRJESTYS</vt:lpstr>
      <vt:lpstr>Potilaiden hoitojärjestys</vt:lpstr>
      <vt:lpstr>ASEPTINEN OMATUNTO</vt:lpstr>
      <vt:lpstr>Vastaa kysymyksiin?</vt:lpstr>
      <vt:lpstr>Suojavarotoimet/ kosketusvarotoimet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lastModifiedBy>Tuula Hovilainen-Kilpinen</cp:lastModifiedBy>
  <cp:revision>8</cp:revision>
  <dcterms:created xsi:type="dcterms:W3CDTF">2019-11-22T15:19:19Z</dcterms:created>
  <dcterms:modified xsi:type="dcterms:W3CDTF">2021-02-08T18:13:03Z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0x0101000FD052C69571584BA10F8ED101D50D95</vt:lpwstr>
  </property>
</Properties>
</file>