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57" r:id="rId6"/>
    <p:sldId id="268" r:id="rId7"/>
    <p:sldId id="271" r:id="rId8"/>
    <p:sldId id="269" r:id="rId9"/>
    <p:sldId id="270" r:id="rId10"/>
    <p:sldId id="267" r:id="rId11"/>
    <p:sldId id="259" r:id="rId12"/>
    <p:sldId id="261" r:id="rId13"/>
    <p:sldId id="260" r:id="rId14"/>
    <p:sldId id="258" r:id="rId15"/>
    <p:sldId id="266" r:id="rId16"/>
    <p:sldId id="265" r:id="rId17"/>
    <p:sldId id="264" r:id="rId18"/>
    <p:sldId id="263" r:id="rId1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D3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53B686-CCB2-4BF2-97B2-581ADA1DD5DC}" type="datetimeFigureOut">
              <a:rPr lang="fi-FI" smtClean="0"/>
              <a:t>24.3.2020</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82132E-C569-49AC-8EC1-7AD08189CAC9}" type="slidenum">
              <a:rPr lang="fi-FI" smtClean="0"/>
              <a:t>‹#›</a:t>
            </a:fld>
            <a:endParaRPr lang="fi-FI"/>
          </a:p>
        </p:txBody>
      </p:sp>
    </p:spTree>
    <p:extLst>
      <p:ext uri="{BB962C8B-B14F-4D97-AF65-F5344CB8AC3E}">
        <p14:creationId xmlns:p14="http://schemas.microsoft.com/office/powerpoint/2010/main" val="2668068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37D30E-D108-431B-B843-C8BCA458B733}"/>
              </a:ext>
            </a:extLst>
          </p:cNvPr>
          <p:cNvSpPr>
            <a:spLocks noGrp="1"/>
          </p:cNvSpPr>
          <p:nvPr>
            <p:ph type="ctrTitle"/>
          </p:nvPr>
        </p:nvSpPr>
        <p:spPr>
          <a:xfrm>
            <a:off x="1524000" y="1122363"/>
            <a:ext cx="9144000" cy="2387600"/>
          </a:xfrm>
        </p:spPr>
        <p:txBody>
          <a:bodyPr anchor="b"/>
          <a:lstStyle>
            <a:lvl1pPr algn="ctr">
              <a:defRPr sz="6000"/>
            </a:lvl1pPr>
          </a:lstStyle>
          <a:p>
            <a:r>
              <a:rPr lang="fi-FI" smtClean="0"/>
              <a:t>Muokkaa perustyyl. napsautt.</a:t>
            </a:r>
            <a:endParaRPr lang="fi-FI"/>
          </a:p>
        </p:txBody>
      </p:sp>
      <p:sp>
        <p:nvSpPr>
          <p:cNvPr id="3" name="Alaotsikko 2">
            <a:extLst>
              <a:ext uri="{FF2B5EF4-FFF2-40B4-BE49-F238E27FC236}">
                <a16:creationId xmlns:a16="http://schemas.microsoft.com/office/drawing/2014/main" id="{F7FA7960-E879-4857-AD85-74B2794CBD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fi-FI"/>
          </a:p>
        </p:txBody>
      </p:sp>
      <p:sp>
        <p:nvSpPr>
          <p:cNvPr id="4" name="Päivämäärän paikkamerkki 3">
            <a:extLst>
              <a:ext uri="{FF2B5EF4-FFF2-40B4-BE49-F238E27FC236}">
                <a16:creationId xmlns:a16="http://schemas.microsoft.com/office/drawing/2014/main" id="{2C8A9982-4A74-4477-AF52-EFFFB8E95C8F}"/>
              </a:ext>
            </a:extLst>
          </p:cNvPr>
          <p:cNvSpPr>
            <a:spLocks noGrp="1"/>
          </p:cNvSpPr>
          <p:nvPr>
            <p:ph type="dt" sz="half" idx="10"/>
          </p:nvPr>
        </p:nvSpPr>
        <p:spPr/>
        <p:txBody>
          <a:bodyPr/>
          <a:lstStyle/>
          <a:p>
            <a:fld id="{480FEFB4-7EB7-47FD-A296-E36D756D3B93}" type="datetime1">
              <a:rPr lang="fi-FI" smtClean="0"/>
              <a:t>24.3.2020</a:t>
            </a:fld>
            <a:endParaRPr lang="fi-FI"/>
          </a:p>
        </p:txBody>
      </p:sp>
      <p:sp>
        <p:nvSpPr>
          <p:cNvPr id="5" name="Alatunnisteen paikkamerkki 4">
            <a:extLst>
              <a:ext uri="{FF2B5EF4-FFF2-40B4-BE49-F238E27FC236}">
                <a16:creationId xmlns:a16="http://schemas.microsoft.com/office/drawing/2014/main" id="{1F0F0F82-859D-434A-9768-6A546F6A69B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A5389AC-85EE-4510-B4A9-2F2D98C3E9B6}"/>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715711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4225CC-9B4B-478D-8C6E-8D734060BD34}"/>
              </a:ext>
            </a:extLst>
          </p:cNvPr>
          <p:cNvSpPr>
            <a:spLocks noGrp="1"/>
          </p:cNvSpPr>
          <p:nvPr>
            <p:ph type="title"/>
          </p:nvPr>
        </p:nvSpPr>
        <p:spPr/>
        <p:txBody>
          <a:bodyPr/>
          <a:lstStyle/>
          <a:p>
            <a:r>
              <a:rPr lang="fi-FI" smtClean="0"/>
              <a:t>Muokkaa perustyyl. napsautt.</a:t>
            </a:r>
            <a:endParaRPr lang="fi-FI"/>
          </a:p>
        </p:txBody>
      </p:sp>
      <p:sp>
        <p:nvSpPr>
          <p:cNvPr id="3" name="Sisällön paikkamerkki 2">
            <a:extLst>
              <a:ext uri="{FF2B5EF4-FFF2-40B4-BE49-F238E27FC236}">
                <a16:creationId xmlns:a16="http://schemas.microsoft.com/office/drawing/2014/main" id="{3E40CBC4-EEF0-49FB-A3F7-D3858522932D}"/>
              </a:ext>
            </a:extLst>
          </p:cNvPr>
          <p:cNvSpPr>
            <a:spLocks noGrp="1"/>
          </p:cNvSpPr>
          <p:nvPr>
            <p:ph idx="1"/>
          </p:nvPr>
        </p:nvSpPr>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a:extLst>
              <a:ext uri="{FF2B5EF4-FFF2-40B4-BE49-F238E27FC236}">
                <a16:creationId xmlns:a16="http://schemas.microsoft.com/office/drawing/2014/main" id="{6CC127EC-B1D7-4689-A05F-956171F61517}"/>
              </a:ext>
            </a:extLst>
          </p:cNvPr>
          <p:cNvSpPr>
            <a:spLocks noGrp="1"/>
          </p:cNvSpPr>
          <p:nvPr>
            <p:ph type="dt" sz="half" idx="10"/>
          </p:nvPr>
        </p:nvSpPr>
        <p:spPr/>
        <p:txBody>
          <a:bodyPr/>
          <a:lstStyle/>
          <a:p>
            <a:fld id="{FE8C045E-A7E2-4974-887D-F2F1FD10F34C}" type="datetime1">
              <a:rPr lang="fi-FI" smtClean="0"/>
              <a:t>24.3.2020</a:t>
            </a:fld>
            <a:endParaRPr lang="fi-FI"/>
          </a:p>
        </p:txBody>
      </p:sp>
      <p:sp>
        <p:nvSpPr>
          <p:cNvPr id="5" name="Alatunnisteen paikkamerkki 4">
            <a:extLst>
              <a:ext uri="{FF2B5EF4-FFF2-40B4-BE49-F238E27FC236}">
                <a16:creationId xmlns:a16="http://schemas.microsoft.com/office/drawing/2014/main" id="{3B8FA72E-42BC-4755-93F0-9FB69DA7D71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9CC01DD-1039-4E2D-A35F-EC1390F99B54}"/>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3212569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A51392C-ECFC-4117-B498-66E7DCE23246}"/>
              </a:ext>
            </a:extLst>
          </p:cNvPr>
          <p:cNvSpPr>
            <a:spLocks noGrp="1"/>
          </p:cNvSpPr>
          <p:nvPr>
            <p:ph type="title"/>
          </p:nvPr>
        </p:nvSpPr>
        <p:spPr>
          <a:xfrm>
            <a:off x="831850" y="1709738"/>
            <a:ext cx="10515600" cy="2852737"/>
          </a:xfrm>
        </p:spPr>
        <p:txBody>
          <a:bodyPr anchor="b"/>
          <a:lstStyle>
            <a:lvl1pPr>
              <a:defRPr sz="6000"/>
            </a:lvl1pPr>
          </a:lstStyle>
          <a:p>
            <a:r>
              <a:rPr lang="fi-FI" smtClean="0"/>
              <a:t>Muokkaa perustyyl. napsautt.</a:t>
            </a:r>
            <a:endParaRPr lang="fi-FI"/>
          </a:p>
        </p:txBody>
      </p:sp>
      <p:sp>
        <p:nvSpPr>
          <p:cNvPr id="3" name="Tekstin paikkamerkki 2">
            <a:extLst>
              <a:ext uri="{FF2B5EF4-FFF2-40B4-BE49-F238E27FC236}">
                <a16:creationId xmlns:a16="http://schemas.microsoft.com/office/drawing/2014/main" id="{64C5AB02-0227-4CDF-BAFE-B65A7C2FA6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smtClean="0"/>
              <a:t>Muokkaa tekstin perustyylejä</a:t>
            </a:r>
          </a:p>
        </p:txBody>
      </p:sp>
      <p:sp>
        <p:nvSpPr>
          <p:cNvPr id="4" name="Päivämäärän paikkamerkki 3">
            <a:extLst>
              <a:ext uri="{FF2B5EF4-FFF2-40B4-BE49-F238E27FC236}">
                <a16:creationId xmlns:a16="http://schemas.microsoft.com/office/drawing/2014/main" id="{2EE03B96-026F-4A98-9F9F-4FA0FE420042}"/>
              </a:ext>
            </a:extLst>
          </p:cNvPr>
          <p:cNvSpPr>
            <a:spLocks noGrp="1"/>
          </p:cNvSpPr>
          <p:nvPr>
            <p:ph type="dt" sz="half" idx="10"/>
          </p:nvPr>
        </p:nvSpPr>
        <p:spPr/>
        <p:txBody>
          <a:bodyPr/>
          <a:lstStyle/>
          <a:p>
            <a:fld id="{6964C55A-BA64-45C9-9288-F707D7611358}" type="datetime1">
              <a:rPr lang="fi-FI" smtClean="0"/>
              <a:t>24.3.2020</a:t>
            </a:fld>
            <a:endParaRPr lang="fi-FI"/>
          </a:p>
        </p:txBody>
      </p:sp>
      <p:sp>
        <p:nvSpPr>
          <p:cNvPr id="5" name="Alatunnisteen paikkamerkki 4">
            <a:extLst>
              <a:ext uri="{FF2B5EF4-FFF2-40B4-BE49-F238E27FC236}">
                <a16:creationId xmlns:a16="http://schemas.microsoft.com/office/drawing/2014/main" id="{CB3984F1-4AB0-4370-9D0F-D52368F75B7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CEA6BB9-CDD4-4D68-9FA1-E889D17EBAC1}"/>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2386971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3E8EF4-2B32-4999-B4E1-112A81A1C75D}"/>
              </a:ext>
            </a:extLst>
          </p:cNvPr>
          <p:cNvSpPr>
            <a:spLocks noGrp="1"/>
          </p:cNvSpPr>
          <p:nvPr>
            <p:ph type="title"/>
          </p:nvPr>
        </p:nvSpPr>
        <p:spPr/>
        <p:txBody>
          <a:bodyPr/>
          <a:lstStyle/>
          <a:p>
            <a:r>
              <a:rPr lang="fi-FI" smtClean="0"/>
              <a:t>Muokkaa perustyyl. napsautt.</a:t>
            </a:r>
            <a:endParaRPr lang="fi-FI"/>
          </a:p>
        </p:txBody>
      </p:sp>
      <p:sp>
        <p:nvSpPr>
          <p:cNvPr id="3" name="Sisällön paikkamerkki 2">
            <a:extLst>
              <a:ext uri="{FF2B5EF4-FFF2-40B4-BE49-F238E27FC236}">
                <a16:creationId xmlns:a16="http://schemas.microsoft.com/office/drawing/2014/main" id="{E2781507-698B-4660-A362-73DE9474D2F2}"/>
              </a:ext>
            </a:extLst>
          </p:cNvPr>
          <p:cNvSpPr>
            <a:spLocks noGrp="1"/>
          </p:cNvSpPr>
          <p:nvPr>
            <p:ph sz="half" idx="1"/>
          </p:nvPr>
        </p:nvSpPr>
        <p:spPr>
          <a:xfrm>
            <a:off x="838200" y="1825625"/>
            <a:ext cx="5181600" cy="435133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a:extLst>
              <a:ext uri="{FF2B5EF4-FFF2-40B4-BE49-F238E27FC236}">
                <a16:creationId xmlns:a16="http://schemas.microsoft.com/office/drawing/2014/main" id="{9931B712-C9D6-4B64-A85B-4A25E47B318F}"/>
              </a:ext>
            </a:extLst>
          </p:cNvPr>
          <p:cNvSpPr>
            <a:spLocks noGrp="1"/>
          </p:cNvSpPr>
          <p:nvPr>
            <p:ph sz="half" idx="2"/>
          </p:nvPr>
        </p:nvSpPr>
        <p:spPr>
          <a:xfrm>
            <a:off x="6172200" y="1825625"/>
            <a:ext cx="5181600" cy="435133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a:extLst>
              <a:ext uri="{FF2B5EF4-FFF2-40B4-BE49-F238E27FC236}">
                <a16:creationId xmlns:a16="http://schemas.microsoft.com/office/drawing/2014/main" id="{82AEF3D8-B539-465A-8E42-DCF043988A69}"/>
              </a:ext>
            </a:extLst>
          </p:cNvPr>
          <p:cNvSpPr>
            <a:spLocks noGrp="1"/>
          </p:cNvSpPr>
          <p:nvPr>
            <p:ph type="dt" sz="half" idx="10"/>
          </p:nvPr>
        </p:nvSpPr>
        <p:spPr/>
        <p:txBody>
          <a:bodyPr/>
          <a:lstStyle/>
          <a:p>
            <a:fld id="{1608025D-6F87-4D83-85BD-2BC8D8E0BCA8}" type="datetime1">
              <a:rPr lang="fi-FI" smtClean="0"/>
              <a:t>24.3.2020</a:t>
            </a:fld>
            <a:endParaRPr lang="fi-FI"/>
          </a:p>
        </p:txBody>
      </p:sp>
      <p:sp>
        <p:nvSpPr>
          <p:cNvPr id="6" name="Alatunnisteen paikkamerkki 5">
            <a:extLst>
              <a:ext uri="{FF2B5EF4-FFF2-40B4-BE49-F238E27FC236}">
                <a16:creationId xmlns:a16="http://schemas.microsoft.com/office/drawing/2014/main" id="{0BCDFD19-639C-43EA-972B-95142CF59E6C}"/>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82340D6-ED0E-4F09-8105-12E8B7840E8B}"/>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432111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68F4E5-51E0-473D-A64C-FC417F6D3E14}"/>
              </a:ext>
            </a:extLst>
          </p:cNvPr>
          <p:cNvSpPr>
            <a:spLocks noGrp="1"/>
          </p:cNvSpPr>
          <p:nvPr>
            <p:ph type="title"/>
          </p:nvPr>
        </p:nvSpPr>
        <p:spPr>
          <a:xfrm>
            <a:off x="839788" y="365125"/>
            <a:ext cx="10515600" cy="1325563"/>
          </a:xfrm>
        </p:spPr>
        <p:txBody>
          <a:bodyPr/>
          <a:lstStyle/>
          <a:p>
            <a:r>
              <a:rPr lang="fi-FI" smtClean="0"/>
              <a:t>Muokkaa perustyyl. napsautt.</a:t>
            </a:r>
            <a:endParaRPr lang="fi-FI"/>
          </a:p>
        </p:txBody>
      </p:sp>
      <p:sp>
        <p:nvSpPr>
          <p:cNvPr id="3" name="Tekstin paikkamerkki 2">
            <a:extLst>
              <a:ext uri="{FF2B5EF4-FFF2-40B4-BE49-F238E27FC236}">
                <a16:creationId xmlns:a16="http://schemas.microsoft.com/office/drawing/2014/main" id="{37D80691-2467-40F1-AA11-608E09B464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Sisällön paikkamerkki 3">
            <a:extLst>
              <a:ext uri="{FF2B5EF4-FFF2-40B4-BE49-F238E27FC236}">
                <a16:creationId xmlns:a16="http://schemas.microsoft.com/office/drawing/2014/main" id="{1010D425-656E-4621-8E7D-8FDC005CAF8A}"/>
              </a:ext>
            </a:extLst>
          </p:cNvPr>
          <p:cNvSpPr>
            <a:spLocks noGrp="1"/>
          </p:cNvSpPr>
          <p:nvPr>
            <p:ph sz="half" idx="2"/>
          </p:nvPr>
        </p:nvSpPr>
        <p:spPr>
          <a:xfrm>
            <a:off x="839788" y="2505075"/>
            <a:ext cx="5157787" cy="368458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a:extLst>
              <a:ext uri="{FF2B5EF4-FFF2-40B4-BE49-F238E27FC236}">
                <a16:creationId xmlns:a16="http://schemas.microsoft.com/office/drawing/2014/main" id="{479FB61C-C4CD-4525-903A-4E3C8B2F3A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Sisällön paikkamerkki 5">
            <a:extLst>
              <a:ext uri="{FF2B5EF4-FFF2-40B4-BE49-F238E27FC236}">
                <a16:creationId xmlns:a16="http://schemas.microsoft.com/office/drawing/2014/main" id="{AB972E10-7383-489B-BE69-AAF12F86E0E3}"/>
              </a:ext>
            </a:extLst>
          </p:cNvPr>
          <p:cNvSpPr>
            <a:spLocks noGrp="1"/>
          </p:cNvSpPr>
          <p:nvPr>
            <p:ph sz="quarter" idx="4"/>
          </p:nvPr>
        </p:nvSpPr>
        <p:spPr>
          <a:xfrm>
            <a:off x="6172200" y="2505075"/>
            <a:ext cx="5183188" cy="368458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a:extLst>
              <a:ext uri="{FF2B5EF4-FFF2-40B4-BE49-F238E27FC236}">
                <a16:creationId xmlns:a16="http://schemas.microsoft.com/office/drawing/2014/main" id="{6E7694C6-6FE7-487E-ACA2-62459994A8E9}"/>
              </a:ext>
            </a:extLst>
          </p:cNvPr>
          <p:cNvSpPr>
            <a:spLocks noGrp="1"/>
          </p:cNvSpPr>
          <p:nvPr>
            <p:ph type="dt" sz="half" idx="10"/>
          </p:nvPr>
        </p:nvSpPr>
        <p:spPr/>
        <p:txBody>
          <a:bodyPr/>
          <a:lstStyle/>
          <a:p>
            <a:fld id="{CF345ADB-E1C4-473B-95E2-0C77066B6E80}" type="datetime1">
              <a:rPr lang="fi-FI" smtClean="0"/>
              <a:t>24.3.2020</a:t>
            </a:fld>
            <a:endParaRPr lang="fi-FI"/>
          </a:p>
        </p:txBody>
      </p:sp>
      <p:sp>
        <p:nvSpPr>
          <p:cNvPr id="8" name="Alatunnisteen paikkamerkki 7">
            <a:extLst>
              <a:ext uri="{FF2B5EF4-FFF2-40B4-BE49-F238E27FC236}">
                <a16:creationId xmlns:a16="http://schemas.microsoft.com/office/drawing/2014/main" id="{FD93A8E2-ECAD-46DE-AD01-4F464BD97DC8}"/>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AA0F1FF3-717F-4B6F-ABAF-87DAC4ABBDA5}"/>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499339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AA9DEA-9832-4B01-A864-513B5EC1B1F6}"/>
              </a:ext>
            </a:extLst>
          </p:cNvPr>
          <p:cNvSpPr>
            <a:spLocks noGrp="1"/>
          </p:cNvSpPr>
          <p:nvPr>
            <p:ph type="title"/>
          </p:nvPr>
        </p:nvSpPr>
        <p:spPr/>
        <p:txBody>
          <a:bodyPr/>
          <a:lstStyle/>
          <a:p>
            <a:r>
              <a:rPr lang="fi-FI" smtClean="0"/>
              <a:t>Muokkaa perustyyl. napsautt.</a:t>
            </a:r>
            <a:endParaRPr lang="fi-FI"/>
          </a:p>
        </p:txBody>
      </p:sp>
      <p:sp>
        <p:nvSpPr>
          <p:cNvPr id="3" name="Päivämäärän paikkamerkki 2">
            <a:extLst>
              <a:ext uri="{FF2B5EF4-FFF2-40B4-BE49-F238E27FC236}">
                <a16:creationId xmlns:a16="http://schemas.microsoft.com/office/drawing/2014/main" id="{92D18AB2-BF80-439D-A81C-E6689972874D}"/>
              </a:ext>
            </a:extLst>
          </p:cNvPr>
          <p:cNvSpPr>
            <a:spLocks noGrp="1"/>
          </p:cNvSpPr>
          <p:nvPr>
            <p:ph type="dt" sz="half" idx="10"/>
          </p:nvPr>
        </p:nvSpPr>
        <p:spPr/>
        <p:txBody>
          <a:bodyPr/>
          <a:lstStyle/>
          <a:p>
            <a:fld id="{F5724FB0-8524-4543-B631-9634AB2ABBAA}" type="datetime1">
              <a:rPr lang="fi-FI" smtClean="0"/>
              <a:t>24.3.2020</a:t>
            </a:fld>
            <a:endParaRPr lang="fi-FI"/>
          </a:p>
        </p:txBody>
      </p:sp>
      <p:sp>
        <p:nvSpPr>
          <p:cNvPr id="4" name="Alatunnisteen paikkamerkki 3">
            <a:extLst>
              <a:ext uri="{FF2B5EF4-FFF2-40B4-BE49-F238E27FC236}">
                <a16:creationId xmlns:a16="http://schemas.microsoft.com/office/drawing/2014/main" id="{41D4839F-3237-470D-BF7F-35D3EFE64633}"/>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D5CB2367-DE50-4EBD-B5E0-6213A49DC66D}"/>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771456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C2A0268-D685-4587-AC51-A7B7407F0B4E}"/>
              </a:ext>
            </a:extLst>
          </p:cNvPr>
          <p:cNvSpPr>
            <a:spLocks noGrp="1"/>
          </p:cNvSpPr>
          <p:nvPr>
            <p:ph type="dt" sz="half" idx="10"/>
          </p:nvPr>
        </p:nvSpPr>
        <p:spPr/>
        <p:txBody>
          <a:bodyPr/>
          <a:lstStyle/>
          <a:p>
            <a:fld id="{FF5D63D7-8509-4299-89E2-4F13C908DDA1}" type="datetime1">
              <a:rPr lang="fi-FI" smtClean="0"/>
              <a:t>24.3.2020</a:t>
            </a:fld>
            <a:endParaRPr lang="fi-FI"/>
          </a:p>
        </p:txBody>
      </p:sp>
      <p:sp>
        <p:nvSpPr>
          <p:cNvPr id="3" name="Alatunnisteen paikkamerkki 2">
            <a:extLst>
              <a:ext uri="{FF2B5EF4-FFF2-40B4-BE49-F238E27FC236}">
                <a16:creationId xmlns:a16="http://schemas.microsoft.com/office/drawing/2014/main" id="{59F4DC1B-1F0D-449B-A78B-6B048A700AE9}"/>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2298D853-9739-4F0D-B56B-D0F4D3AAE17E}"/>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70803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994BE03-62BD-4DCA-95E7-4ABEFA5B9003}"/>
              </a:ext>
            </a:extLst>
          </p:cNvPr>
          <p:cNvSpPr>
            <a:spLocks noGrp="1"/>
          </p:cNvSpPr>
          <p:nvPr>
            <p:ph type="title"/>
          </p:nvPr>
        </p:nvSpPr>
        <p:spPr>
          <a:xfrm>
            <a:off x="839788" y="457200"/>
            <a:ext cx="3932237" cy="1600200"/>
          </a:xfrm>
        </p:spPr>
        <p:txBody>
          <a:bodyPr anchor="b"/>
          <a:lstStyle>
            <a:lvl1pPr>
              <a:defRPr sz="3200"/>
            </a:lvl1pPr>
          </a:lstStyle>
          <a:p>
            <a:r>
              <a:rPr lang="fi-FI" smtClean="0"/>
              <a:t>Muokkaa perustyyl. napsautt.</a:t>
            </a:r>
            <a:endParaRPr lang="fi-FI"/>
          </a:p>
        </p:txBody>
      </p:sp>
      <p:sp>
        <p:nvSpPr>
          <p:cNvPr id="3" name="Sisällön paikkamerkki 2">
            <a:extLst>
              <a:ext uri="{FF2B5EF4-FFF2-40B4-BE49-F238E27FC236}">
                <a16:creationId xmlns:a16="http://schemas.microsoft.com/office/drawing/2014/main" id="{ADEC5382-08D8-4517-A13D-E22780D86E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a:extLst>
              <a:ext uri="{FF2B5EF4-FFF2-40B4-BE49-F238E27FC236}">
                <a16:creationId xmlns:a16="http://schemas.microsoft.com/office/drawing/2014/main" id="{318F6814-7B75-4C2F-A708-AF20A327B3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a:extLst>
              <a:ext uri="{FF2B5EF4-FFF2-40B4-BE49-F238E27FC236}">
                <a16:creationId xmlns:a16="http://schemas.microsoft.com/office/drawing/2014/main" id="{35660559-6DA3-4430-A249-92C1161C9DA9}"/>
              </a:ext>
            </a:extLst>
          </p:cNvPr>
          <p:cNvSpPr>
            <a:spLocks noGrp="1"/>
          </p:cNvSpPr>
          <p:nvPr>
            <p:ph type="dt" sz="half" idx="10"/>
          </p:nvPr>
        </p:nvSpPr>
        <p:spPr/>
        <p:txBody>
          <a:bodyPr/>
          <a:lstStyle/>
          <a:p>
            <a:fld id="{935DCC39-310E-430C-A051-4DC201B7244E}" type="datetime1">
              <a:rPr lang="fi-FI" smtClean="0"/>
              <a:t>24.3.2020</a:t>
            </a:fld>
            <a:endParaRPr lang="fi-FI"/>
          </a:p>
        </p:txBody>
      </p:sp>
      <p:sp>
        <p:nvSpPr>
          <p:cNvPr id="6" name="Alatunnisteen paikkamerkki 5">
            <a:extLst>
              <a:ext uri="{FF2B5EF4-FFF2-40B4-BE49-F238E27FC236}">
                <a16:creationId xmlns:a16="http://schemas.microsoft.com/office/drawing/2014/main" id="{15CD9069-5AC6-41F2-B65C-FD376181E50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43C90B5B-A99E-4FEE-8FEC-043F719E026D}"/>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36576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4BA506E-AA28-455B-BEBE-189D782B77E8}"/>
              </a:ext>
            </a:extLst>
          </p:cNvPr>
          <p:cNvSpPr>
            <a:spLocks noGrp="1"/>
          </p:cNvSpPr>
          <p:nvPr>
            <p:ph type="title"/>
          </p:nvPr>
        </p:nvSpPr>
        <p:spPr>
          <a:xfrm>
            <a:off x="839788" y="457200"/>
            <a:ext cx="3932237" cy="1600200"/>
          </a:xfrm>
        </p:spPr>
        <p:txBody>
          <a:bodyPr anchor="b"/>
          <a:lstStyle>
            <a:lvl1pPr>
              <a:defRPr sz="3200"/>
            </a:lvl1pPr>
          </a:lstStyle>
          <a:p>
            <a:r>
              <a:rPr lang="fi-FI" smtClean="0"/>
              <a:t>Muokkaa perustyyl. napsautt.</a:t>
            </a:r>
            <a:endParaRPr lang="fi-FI"/>
          </a:p>
        </p:txBody>
      </p:sp>
      <p:sp>
        <p:nvSpPr>
          <p:cNvPr id="3" name="Kuvan paikkamerkki 2">
            <a:extLst>
              <a:ext uri="{FF2B5EF4-FFF2-40B4-BE49-F238E27FC236}">
                <a16:creationId xmlns:a16="http://schemas.microsoft.com/office/drawing/2014/main" id="{EF8B8556-D8A1-433C-BC93-B85B064C20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fi-FI"/>
          </a:p>
        </p:txBody>
      </p:sp>
      <p:sp>
        <p:nvSpPr>
          <p:cNvPr id="4" name="Tekstin paikkamerkki 3">
            <a:extLst>
              <a:ext uri="{FF2B5EF4-FFF2-40B4-BE49-F238E27FC236}">
                <a16:creationId xmlns:a16="http://schemas.microsoft.com/office/drawing/2014/main" id="{8110B8B1-B7EF-4175-BADD-25E1E5679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a:extLst>
              <a:ext uri="{FF2B5EF4-FFF2-40B4-BE49-F238E27FC236}">
                <a16:creationId xmlns:a16="http://schemas.microsoft.com/office/drawing/2014/main" id="{9650EB1F-7748-4332-BA26-5347D82EE1C4}"/>
              </a:ext>
            </a:extLst>
          </p:cNvPr>
          <p:cNvSpPr>
            <a:spLocks noGrp="1"/>
          </p:cNvSpPr>
          <p:nvPr>
            <p:ph type="dt" sz="half" idx="10"/>
          </p:nvPr>
        </p:nvSpPr>
        <p:spPr/>
        <p:txBody>
          <a:bodyPr/>
          <a:lstStyle/>
          <a:p>
            <a:fld id="{0647044D-12E4-4714-BAA1-707924ED4D68}" type="datetime1">
              <a:rPr lang="fi-FI" smtClean="0"/>
              <a:t>24.3.2020</a:t>
            </a:fld>
            <a:endParaRPr lang="fi-FI"/>
          </a:p>
        </p:txBody>
      </p:sp>
      <p:sp>
        <p:nvSpPr>
          <p:cNvPr id="6" name="Alatunnisteen paikkamerkki 5">
            <a:extLst>
              <a:ext uri="{FF2B5EF4-FFF2-40B4-BE49-F238E27FC236}">
                <a16:creationId xmlns:a16="http://schemas.microsoft.com/office/drawing/2014/main" id="{020861CC-A206-4013-BFBE-BC4CD993EE5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F5864859-8924-4F7E-BCE1-DA5586C59163}"/>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980168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E426C4-BACE-4BEE-9DA7-76B8A71983E3}"/>
              </a:ext>
            </a:extLst>
          </p:cNvPr>
          <p:cNvSpPr>
            <a:spLocks noGrp="1"/>
          </p:cNvSpPr>
          <p:nvPr>
            <p:ph type="title"/>
          </p:nvPr>
        </p:nvSpPr>
        <p:spPr/>
        <p:txBody>
          <a:bodyPr/>
          <a:lstStyle/>
          <a:p>
            <a:r>
              <a:rPr lang="fi-FI" smtClean="0"/>
              <a:t>Muokkaa perustyyl. napsautt.</a:t>
            </a:r>
            <a:endParaRPr lang="fi-FI"/>
          </a:p>
        </p:txBody>
      </p:sp>
      <p:sp>
        <p:nvSpPr>
          <p:cNvPr id="3" name="Pystysuoran tekstin paikkamerkki 2">
            <a:extLst>
              <a:ext uri="{FF2B5EF4-FFF2-40B4-BE49-F238E27FC236}">
                <a16:creationId xmlns:a16="http://schemas.microsoft.com/office/drawing/2014/main" id="{C054B826-2E6C-4EEE-A18C-E2281FAFC69A}"/>
              </a:ext>
            </a:extLst>
          </p:cNvPr>
          <p:cNvSpPr>
            <a:spLocks noGrp="1"/>
          </p:cNvSpPr>
          <p:nvPr>
            <p:ph type="body" orient="vert" idx="1"/>
          </p:nvPr>
        </p:nvSpPr>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a:extLst>
              <a:ext uri="{FF2B5EF4-FFF2-40B4-BE49-F238E27FC236}">
                <a16:creationId xmlns:a16="http://schemas.microsoft.com/office/drawing/2014/main" id="{F6E09C7D-3AC8-4235-AFF5-170C57013EA1}"/>
              </a:ext>
            </a:extLst>
          </p:cNvPr>
          <p:cNvSpPr>
            <a:spLocks noGrp="1"/>
          </p:cNvSpPr>
          <p:nvPr>
            <p:ph type="dt" sz="half" idx="10"/>
          </p:nvPr>
        </p:nvSpPr>
        <p:spPr/>
        <p:txBody>
          <a:bodyPr/>
          <a:lstStyle/>
          <a:p>
            <a:fld id="{CADBEEE1-B8CB-4FD0-9427-23177322BF62}" type="datetime1">
              <a:rPr lang="fi-FI" smtClean="0"/>
              <a:t>24.3.2020</a:t>
            </a:fld>
            <a:endParaRPr lang="fi-FI"/>
          </a:p>
        </p:txBody>
      </p:sp>
      <p:sp>
        <p:nvSpPr>
          <p:cNvPr id="5" name="Alatunnisteen paikkamerkki 4">
            <a:extLst>
              <a:ext uri="{FF2B5EF4-FFF2-40B4-BE49-F238E27FC236}">
                <a16:creationId xmlns:a16="http://schemas.microsoft.com/office/drawing/2014/main" id="{8E6831A0-3F89-44A8-9FAD-08FB432DD88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A14FDC0-87B3-4A1A-8F40-34AE201F42BB}"/>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3333342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C185EA2B-636D-4B69-93B2-B28ACFC232B7}"/>
              </a:ext>
            </a:extLst>
          </p:cNvPr>
          <p:cNvSpPr>
            <a:spLocks noGrp="1"/>
          </p:cNvSpPr>
          <p:nvPr>
            <p:ph type="title" orient="vert"/>
          </p:nvPr>
        </p:nvSpPr>
        <p:spPr>
          <a:xfrm>
            <a:off x="8724900" y="365125"/>
            <a:ext cx="2628900" cy="5811838"/>
          </a:xfrm>
        </p:spPr>
        <p:txBody>
          <a:bodyPr vert="eaVert"/>
          <a:lstStyle/>
          <a:p>
            <a:r>
              <a:rPr lang="fi-FI" smtClean="0"/>
              <a:t>Muokkaa perustyyl. napsautt.</a:t>
            </a:r>
            <a:endParaRPr lang="fi-FI"/>
          </a:p>
        </p:txBody>
      </p:sp>
      <p:sp>
        <p:nvSpPr>
          <p:cNvPr id="3" name="Pystysuoran tekstin paikkamerkki 2">
            <a:extLst>
              <a:ext uri="{FF2B5EF4-FFF2-40B4-BE49-F238E27FC236}">
                <a16:creationId xmlns:a16="http://schemas.microsoft.com/office/drawing/2014/main" id="{9AAED873-8016-4CFD-84BA-5FC4059D16A0}"/>
              </a:ext>
            </a:extLst>
          </p:cNvPr>
          <p:cNvSpPr>
            <a:spLocks noGrp="1"/>
          </p:cNvSpPr>
          <p:nvPr>
            <p:ph type="body" orient="vert" idx="1"/>
          </p:nvPr>
        </p:nvSpPr>
        <p:spPr>
          <a:xfrm>
            <a:off x="838200" y="365125"/>
            <a:ext cx="7734300" cy="5811838"/>
          </a:xfrm>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a:extLst>
              <a:ext uri="{FF2B5EF4-FFF2-40B4-BE49-F238E27FC236}">
                <a16:creationId xmlns:a16="http://schemas.microsoft.com/office/drawing/2014/main" id="{FE3F857B-1167-4564-9C3A-4E5972E99D7C}"/>
              </a:ext>
            </a:extLst>
          </p:cNvPr>
          <p:cNvSpPr>
            <a:spLocks noGrp="1"/>
          </p:cNvSpPr>
          <p:nvPr>
            <p:ph type="dt" sz="half" idx="10"/>
          </p:nvPr>
        </p:nvSpPr>
        <p:spPr/>
        <p:txBody>
          <a:bodyPr/>
          <a:lstStyle/>
          <a:p>
            <a:fld id="{0B084BA5-61D0-4181-8E32-A7E67A72EC0B}" type="datetime1">
              <a:rPr lang="fi-FI" smtClean="0"/>
              <a:t>24.3.2020</a:t>
            </a:fld>
            <a:endParaRPr lang="fi-FI"/>
          </a:p>
        </p:txBody>
      </p:sp>
      <p:sp>
        <p:nvSpPr>
          <p:cNvPr id="5" name="Alatunnisteen paikkamerkki 4">
            <a:extLst>
              <a:ext uri="{FF2B5EF4-FFF2-40B4-BE49-F238E27FC236}">
                <a16:creationId xmlns:a16="http://schemas.microsoft.com/office/drawing/2014/main" id="{DC223CA1-1A63-4C36-B065-4668C975220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A2D3735-A685-4294-ABE7-6B1CF55D95B2}"/>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61222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2E3A701A-7087-42AD-93EF-D5EB80773A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9B7FFD96-BB17-46EF-806B-0F157B5935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7E7CD28-556A-4E32-8B92-CA4D561892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1EEDF9-5243-44F4-9369-CED78D56ACFD}" type="datetime1">
              <a:rPr lang="fi-FI" smtClean="0"/>
              <a:t>24.3.2020</a:t>
            </a:fld>
            <a:endParaRPr lang="fi-FI"/>
          </a:p>
        </p:txBody>
      </p:sp>
      <p:sp>
        <p:nvSpPr>
          <p:cNvPr id="5" name="Alatunnisteen paikkamerkki 4">
            <a:extLst>
              <a:ext uri="{FF2B5EF4-FFF2-40B4-BE49-F238E27FC236}">
                <a16:creationId xmlns:a16="http://schemas.microsoft.com/office/drawing/2014/main" id="{32B01404-15EE-4B7A-BD19-FDF90D056D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2945F2B2-6734-4427-8FF9-C11F7A7749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F94B7-0746-4816-8E99-2A0B7C2FA06F}" type="slidenum">
              <a:rPr lang="fi-FI" smtClean="0"/>
              <a:t>‹#›</a:t>
            </a:fld>
            <a:endParaRPr lang="fi-FI"/>
          </a:p>
        </p:txBody>
      </p:sp>
    </p:spTree>
    <p:extLst>
      <p:ext uri="{BB962C8B-B14F-4D97-AF65-F5344CB8AC3E}">
        <p14:creationId xmlns:p14="http://schemas.microsoft.com/office/powerpoint/2010/main" val="3901642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uqzWQQTqZy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r2tE3ShXML0"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4.png"/><Relationship Id="rId7" Type="http://schemas.openxmlformats.org/officeDocument/2006/relationships/image" Target="../media/image10.jp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g"/><Relationship Id="rId10" Type="http://schemas.openxmlformats.org/officeDocument/2006/relationships/image" Target="../media/image13.jpg"/><Relationship Id="rId4" Type="http://schemas.openxmlformats.org/officeDocument/2006/relationships/image" Target="../media/image7.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Dn7Let4tICI" TargetMode="External"/><Relationship Id="rId2" Type="http://schemas.openxmlformats.org/officeDocument/2006/relationships/hyperlink" Target="https://www.youtube.com/watch?v=3qMwwNMAuOQ"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youtube.com/watch?v=WCKj27jzRLI"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WH6rbmA6HJ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ABCB7282-ABFC-4585-8941-CA7CFE3A1343}"/>
              </a:ext>
            </a:extLst>
          </p:cNvPr>
          <p:cNvSpPr/>
          <p:nvPr/>
        </p:nvSpPr>
        <p:spPr>
          <a:xfrm>
            <a:off x="-3" y="1817370"/>
            <a:ext cx="12192003" cy="3440430"/>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Vastakkaiset kulmat leikattu 9">
            <a:extLst>
              <a:ext uri="{FF2B5EF4-FFF2-40B4-BE49-F238E27FC236}">
                <a16:creationId xmlns:a16="http://schemas.microsoft.com/office/drawing/2014/main" id="{856AF74C-75BF-423F-BC88-EE4DA6493BC3}"/>
              </a:ext>
            </a:extLst>
          </p:cNvPr>
          <p:cNvSpPr/>
          <p:nvPr/>
        </p:nvSpPr>
        <p:spPr>
          <a:xfrm flipH="1">
            <a:off x="-3" y="0"/>
            <a:ext cx="12192001" cy="6858000"/>
          </a:xfrm>
          <a:prstGeom prst="snip2DiagRect">
            <a:avLst>
              <a:gd name="adj1" fmla="val 0"/>
              <a:gd name="adj2" fmla="val 5000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1E66F04C-CB56-4972-9287-69B9C622D3BF}"/>
              </a:ext>
            </a:extLst>
          </p:cNvPr>
          <p:cNvSpPr>
            <a:spLocks noGrp="1"/>
          </p:cNvSpPr>
          <p:nvPr>
            <p:ph type="ctrTitle"/>
          </p:nvPr>
        </p:nvSpPr>
        <p:spPr/>
        <p:txBody>
          <a:bodyPr>
            <a:normAutofit fontScale="90000"/>
          </a:bodyPr>
          <a:lstStyle/>
          <a:p>
            <a:r>
              <a:rPr lang="fi-FI" b="1" dirty="0" smtClean="0">
                <a:solidFill>
                  <a:schemeClr val="bg1"/>
                </a:solidFill>
                <a:latin typeface="+mn-lt"/>
              </a:rPr>
              <a:t>SOSIAALI- JA TERVEYSALAN ASIAKASPALVELU JA  HAASTAVAT ASIAKASKONTAKTIT</a:t>
            </a:r>
            <a:endParaRPr lang="fi-FI" b="1" dirty="0">
              <a:solidFill>
                <a:schemeClr val="bg1"/>
              </a:solidFill>
              <a:latin typeface="+mn-lt"/>
            </a:endParaRPr>
          </a:p>
        </p:txBody>
      </p:sp>
      <p:sp>
        <p:nvSpPr>
          <p:cNvPr id="3" name="Alaotsikko 2">
            <a:extLst>
              <a:ext uri="{FF2B5EF4-FFF2-40B4-BE49-F238E27FC236}">
                <a16:creationId xmlns:a16="http://schemas.microsoft.com/office/drawing/2014/main" id="{30087CB0-CAA3-45A4-9E9E-7A83387F421D}"/>
              </a:ext>
            </a:extLst>
          </p:cNvPr>
          <p:cNvSpPr>
            <a:spLocks noGrp="1"/>
          </p:cNvSpPr>
          <p:nvPr>
            <p:ph type="subTitle" idx="1"/>
          </p:nvPr>
        </p:nvSpPr>
        <p:spPr/>
        <p:txBody>
          <a:bodyPr/>
          <a:lstStyle/>
          <a:p>
            <a:r>
              <a:rPr lang="fi-FI" dirty="0" smtClean="0"/>
              <a:t>HOITOLOGISTIKKO</a:t>
            </a:r>
          </a:p>
          <a:p>
            <a:r>
              <a:rPr lang="fi-FI" dirty="0" smtClean="0"/>
              <a:t>Tuula Hovilainen-Kilpinen</a:t>
            </a:r>
            <a:endParaRPr lang="fi-FI" dirty="0"/>
          </a:p>
        </p:txBody>
      </p:sp>
      <p:pic>
        <p:nvPicPr>
          <p:cNvPr id="5" name="Kuva 4">
            <a:extLst>
              <a:ext uri="{FF2B5EF4-FFF2-40B4-BE49-F238E27FC236}">
                <a16:creationId xmlns:a16="http://schemas.microsoft.com/office/drawing/2014/main" id="{1CF3ED6C-6C47-4AC2-B261-A0F6E7FC47A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092690" y="5524549"/>
            <a:ext cx="1983307" cy="568548"/>
          </a:xfrm>
          <a:prstGeom prst="rect">
            <a:avLst/>
          </a:prstGeom>
        </p:spPr>
      </p:pic>
      <p:pic>
        <p:nvPicPr>
          <p:cNvPr id="7" name="Kuva 6">
            <a:extLst>
              <a:ext uri="{FF2B5EF4-FFF2-40B4-BE49-F238E27FC236}">
                <a16:creationId xmlns:a16="http://schemas.microsoft.com/office/drawing/2014/main" id="{52AAF4C4-D9C2-4B43-927A-9B3B2878AD5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998548" y="6170425"/>
            <a:ext cx="2077449" cy="593405"/>
          </a:xfrm>
          <a:prstGeom prst="rect">
            <a:avLst/>
          </a:prstGeom>
        </p:spPr>
      </p:pic>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9296" y="-26845"/>
            <a:ext cx="2483645" cy="1655763"/>
          </a:xfrm>
          <a:prstGeom prst="rect">
            <a:avLst/>
          </a:prstGeom>
        </p:spPr>
      </p:pic>
      <p:sp>
        <p:nvSpPr>
          <p:cNvPr id="4" name="Dian numeron paikkamerkki 3"/>
          <p:cNvSpPr>
            <a:spLocks noGrp="1"/>
          </p:cNvSpPr>
          <p:nvPr>
            <p:ph type="sldNum" sz="quarter" idx="12"/>
          </p:nvPr>
        </p:nvSpPr>
        <p:spPr/>
        <p:txBody>
          <a:bodyPr/>
          <a:lstStyle/>
          <a:p>
            <a:fld id="{85FF94B7-0746-4816-8E99-2A0B7C2FA06F}" type="slidenum">
              <a:rPr lang="fi-FI" smtClean="0"/>
              <a:t>1</a:t>
            </a:fld>
            <a:endParaRPr lang="fi-FI"/>
          </a:p>
        </p:txBody>
      </p:sp>
    </p:spTree>
    <p:extLst>
      <p:ext uri="{BB962C8B-B14F-4D97-AF65-F5344CB8AC3E}">
        <p14:creationId xmlns:p14="http://schemas.microsoft.com/office/powerpoint/2010/main" val="1665537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Vastakkaiset kulmat leikattu 7">
            <a:extLst>
              <a:ext uri="{FF2B5EF4-FFF2-40B4-BE49-F238E27FC236}">
                <a16:creationId xmlns:a16="http://schemas.microsoft.com/office/drawing/2014/main" id="{3D9716D0-B3B7-4FBB-8052-0376820253B2}"/>
              </a:ext>
            </a:extLst>
          </p:cNvPr>
          <p:cNvSpPr/>
          <p:nvPr/>
        </p:nvSpPr>
        <p:spPr>
          <a:xfrm>
            <a:off x="0" y="0"/>
            <a:ext cx="12192000" cy="6842582"/>
          </a:xfrm>
          <a:prstGeom prst="snip2DiagRect">
            <a:avLst>
              <a:gd name="adj1" fmla="val 0"/>
              <a:gd name="adj2" fmla="val 3738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h</a:t>
            </a:r>
            <a:endParaRPr lang="fi-FI" dirty="0"/>
          </a:p>
        </p:txBody>
      </p:sp>
      <p:sp>
        <p:nvSpPr>
          <p:cNvPr id="4" name="Otsikko 3">
            <a:extLst>
              <a:ext uri="{FF2B5EF4-FFF2-40B4-BE49-F238E27FC236}">
                <a16:creationId xmlns:a16="http://schemas.microsoft.com/office/drawing/2014/main" id="{2D7B10E6-4D62-435D-8CD2-5E4B11A3CCF8}"/>
              </a:ext>
            </a:extLst>
          </p:cNvPr>
          <p:cNvSpPr>
            <a:spLocks noGrp="1"/>
          </p:cNvSpPr>
          <p:nvPr>
            <p:ph type="title"/>
          </p:nvPr>
        </p:nvSpPr>
        <p:spPr/>
        <p:txBody>
          <a:bodyPr/>
          <a:lstStyle/>
          <a:p>
            <a:r>
              <a:rPr lang="fi-FI" b="1" dirty="0" smtClean="0">
                <a:solidFill>
                  <a:schemeClr val="bg1"/>
                </a:solidFill>
                <a:latin typeface="+mn-lt"/>
              </a:rPr>
              <a:t>ASIAKASPALVELU</a:t>
            </a:r>
            <a:endParaRPr lang="fi-FI" b="1" dirty="0">
              <a:solidFill>
                <a:schemeClr val="bg1"/>
              </a:solidFill>
              <a:latin typeface="+mn-lt"/>
            </a:endParaRPr>
          </a:p>
        </p:txBody>
      </p:sp>
      <p:sp>
        <p:nvSpPr>
          <p:cNvPr id="6" name="Sisällön paikkamerkki 5">
            <a:extLst>
              <a:ext uri="{FF2B5EF4-FFF2-40B4-BE49-F238E27FC236}">
                <a16:creationId xmlns:a16="http://schemas.microsoft.com/office/drawing/2014/main" id="{D96B21DA-32EA-48A7-A9EC-8AC287832F24}"/>
              </a:ext>
            </a:extLst>
          </p:cNvPr>
          <p:cNvSpPr>
            <a:spLocks noGrp="1"/>
          </p:cNvSpPr>
          <p:nvPr>
            <p:ph idx="1"/>
          </p:nvPr>
        </p:nvSpPr>
        <p:spPr>
          <a:xfrm>
            <a:off x="838200" y="1825625"/>
            <a:ext cx="10515600" cy="3935095"/>
          </a:xfrm>
        </p:spPr>
        <p:txBody>
          <a:bodyPr/>
          <a:lstStyle/>
          <a:p>
            <a:r>
              <a:rPr lang="fi-FI" dirty="0" smtClean="0">
                <a:hlinkClick r:id="rId2"/>
              </a:rPr>
              <a:t>Hyvän asiakaspalvelun elementit</a:t>
            </a:r>
          </a:p>
          <a:p>
            <a:endParaRPr lang="fi-FI" dirty="0">
              <a:hlinkClick r:id="rId2"/>
            </a:endParaRPr>
          </a:p>
          <a:p>
            <a:endParaRPr lang="fi-FI" dirty="0" smtClean="0">
              <a:hlinkClick r:id="rId2"/>
            </a:endParaRPr>
          </a:p>
          <a:p>
            <a:r>
              <a:rPr lang="fi-FI" dirty="0" smtClean="0">
                <a:hlinkClick r:id="rId2"/>
              </a:rPr>
              <a:t>https</a:t>
            </a:r>
            <a:r>
              <a:rPr lang="fi-FI" dirty="0">
                <a:hlinkClick r:id="rId2"/>
              </a:rPr>
              <a:t>://</a:t>
            </a:r>
            <a:r>
              <a:rPr lang="fi-FI" dirty="0" smtClean="0">
                <a:hlinkClick r:id="rId2"/>
              </a:rPr>
              <a:t>www.youtube.com/watch?v=uqzWQQTqZy0</a:t>
            </a:r>
            <a:endParaRPr lang="fi-FI" dirty="0" smtClean="0"/>
          </a:p>
          <a:p>
            <a:pPr marL="0" indent="0">
              <a:buNone/>
            </a:pPr>
            <a:endParaRPr lang="fi-FI" dirty="0"/>
          </a:p>
        </p:txBody>
      </p:sp>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2</a:t>
            </a:fld>
            <a:endParaRPr lang="fi-FI"/>
          </a:p>
        </p:txBody>
      </p:sp>
    </p:spTree>
    <p:extLst>
      <p:ext uri="{BB962C8B-B14F-4D97-AF65-F5344CB8AC3E}">
        <p14:creationId xmlns:p14="http://schemas.microsoft.com/office/powerpoint/2010/main" val="267910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Vastakkaiset kulmat leikattu 7">
            <a:extLst>
              <a:ext uri="{FF2B5EF4-FFF2-40B4-BE49-F238E27FC236}">
                <a16:creationId xmlns:a16="http://schemas.microsoft.com/office/drawing/2014/main" id="{3D9716D0-B3B7-4FBB-8052-0376820253B2}"/>
              </a:ext>
            </a:extLst>
          </p:cNvPr>
          <p:cNvSpPr/>
          <p:nvPr/>
        </p:nvSpPr>
        <p:spPr>
          <a:xfrm>
            <a:off x="-339634" y="-109220"/>
            <a:ext cx="12192000" cy="6842582"/>
          </a:xfrm>
          <a:prstGeom prst="snip2DiagRect">
            <a:avLst>
              <a:gd name="adj1" fmla="val 0"/>
              <a:gd name="adj2" fmla="val 3738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D7B10E6-4D62-435D-8CD2-5E4B11A3CCF8}"/>
              </a:ext>
            </a:extLst>
          </p:cNvPr>
          <p:cNvSpPr>
            <a:spLocks noGrp="1"/>
          </p:cNvSpPr>
          <p:nvPr>
            <p:ph type="title"/>
          </p:nvPr>
        </p:nvSpPr>
        <p:spPr/>
        <p:txBody>
          <a:bodyPr/>
          <a:lstStyle/>
          <a:p>
            <a:r>
              <a:rPr lang="fi-FI" b="1" dirty="0" smtClean="0">
                <a:solidFill>
                  <a:schemeClr val="bg1"/>
                </a:solidFill>
                <a:latin typeface="+mn-lt"/>
              </a:rPr>
              <a:t>HAASTAVAN ASIAKKAAN KOHTAAMINEN</a:t>
            </a:r>
            <a:endParaRPr lang="fi-FI" b="1" dirty="0">
              <a:solidFill>
                <a:schemeClr val="bg1"/>
              </a:solidFill>
              <a:latin typeface="+mn-lt"/>
            </a:endParaRPr>
          </a:p>
        </p:txBody>
      </p:sp>
      <p:sp>
        <p:nvSpPr>
          <p:cNvPr id="6" name="Sisällön paikkamerkki 5">
            <a:extLst>
              <a:ext uri="{FF2B5EF4-FFF2-40B4-BE49-F238E27FC236}">
                <a16:creationId xmlns:a16="http://schemas.microsoft.com/office/drawing/2014/main" id="{D96B21DA-32EA-48A7-A9EC-8AC287832F24}"/>
              </a:ext>
            </a:extLst>
          </p:cNvPr>
          <p:cNvSpPr>
            <a:spLocks noGrp="1"/>
          </p:cNvSpPr>
          <p:nvPr>
            <p:ph idx="1"/>
          </p:nvPr>
        </p:nvSpPr>
        <p:spPr>
          <a:xfrm>
            <a:off x="838200" y="1825625"/>
            <a:ext cx="10515600" cy="3935095"/>
          </a:xfrm>
        </p:spPr>
        <p:txBody>
          <a:bodyPr/>
          <a:lstStyle/>
          <a:p>
            <a:r>
              <a:rPr lang="fi-FI" dirty="0" smtClean="0"/>
              <a:t>Milloin asiakas on haastava?</a:t>
            </a:r>
          </a:p>
          <a:p>
            <a:r>
              <a:rPr lang="fi-FI" dirty="0" smtClean="0"/>
              <a:t>Miten ennakoit tilanteen?</a:t>
            </a:r>
            <a:endParaRPr lang="fi-FI" dirty="0"/>
          </a:p>
        </p:txBody>
      </p:sp>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3</a:t>
            </a:fld>
            <a:endParaRPr lang="fi-FI"/>
          </a:p>
        </p:txBody>
      </p:sp>
      <p:sp>
        <p:nvSpPr>
          <p:cNvPr id="3" name="Ellipsi 2"/>
          <p:cNvSpPr/>
          <p:nvPr/>
        </p:nvSpPr>
        <p:spPr>
          <a:xfrm>
            <a:off x="6335485" y="2506890"/>
            <a:ext cx="2756263" cy="16732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Kasvojen ilmeet</a:t>
            </a:r>
            <a:endParaRPr lang="fi-FI" dirty="0"/>
          </a:p>
        </p:txBody>
      </p:sp>
      <p:sp>
        <p:nvSpPr>
          <p:cNvPr id="5" name="Pyöristetty suorakulmio 4"/>
          <p:cNvSpPr/>
          <p:nvPr/>
        </p:nvSpPr>
        <p:spPr>
          <a:xfrm>
            <a:off x="2717074" y="3095897"/>
            <a:ext cx="3291840" cy="1239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Liikehtiminen</a:t>
            </a:r>
            <a:endParaRPr lang="fi-FI" dirty="0"/>
          </a:p>
        </p:txBody>
      </p:sp>
      <p:sp>
        <p:nvSpPr>
          <p:cNvPr id="7" name="Suorakulmio 6"/>
          <p:cNvSpPr/>
          <p:nvPr/>
        </p:nvSpPr>
        <p:spPr>
          <a:xfrm>
            <a:off x="6008914" y="4585063"/>
            <a:ext cx="180267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Kädet?</a:t>
            </a:r>
            <a:endParaRPr lang="fi-FI" dirty="0"/>
          </a:p>
        </p:txBody>
      </p:sp>
      <p:sp>
        <p:nvSpPr>
          <p:cNvPr id="10" name="5-sakarainen tähti 9"/>
          <p:cNvSpPr/>
          <p:nvPr/>
        </p:nvSpPr>
        <p:spPr>
          <a:xfrm>
            <a:off x="548640" y="3944983"/>
            <a:ext cx="2534194" cy="1933303"/>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tila</a:t>
            </a:r>
            <a:endParaRPr lang="fi-FI" dirty="0"/>
          </a:p>
        </p:txBody>
      </p:sp>
      <p:sp>
        <p:nvSpPr>
          <p:cNvPr id="11" name="5-sakarainen tähti 10"/>
          <p:cNvSpPr/>
          <p:nvPr/>
        </p:nvSpPr>
        <p:spPr>
          <a:xfrm>
            <a:off x="2573383" y="4930050"/>
            <a:ext cx="2821577" cy="1912531"/>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Oma käytös</a:t>
            </a:r>
            <a:endParaRPr lang="fi-FI" dirty="0"/>
          </a:p>
        </p:txBody>
      </p:sp>
      <p:sp>
        <p:nvSpPr>
          <p:cNvPr id="12" name="5-sakarainen tähti 11"/>
          <p:cNvSpPr/>
          <p:nvPr/>
        </p:nvSpPr>
        <p:spPr>
          <a:xfrm>
            <a:off x="8989423" y="4180113"/>
            <a:ext cx="2518954" cy="1933303"/>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Tilan esineet</a:t>
            </a:r>
            <a:endParaRPr lang="fi-FI" dirty="0"/>
          </a:p>
        </p:txBody>
      </p:sp>
      <p:sp>
        <p:nvSpPr>
          <p:cNvPr id="13" name="5-sakarainen tähti 12"/>
          <p:cNvSpPr/>
          <p:nvPr/>
        </p:nvSpPr>
        <p:spPr>
          <a:xfrm>
            <a:off x="8856616" y="1690688"/>
            <a:ext cx="2786743" cy="1899467"/>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smtClean="0"/>
              <a:t>Sovitut ohjeet</a:t>
            </a:r>
            <a:endParaRPr lang="fi-FI" dirty="0"/>
          </a:p>
        </p:txBody>
      </p:sp>
    </p:spTree>
    <p:extLst>
      <p:ext uri="{BB962C8B-B14F-4D97-AF65-F5344CB8AC3E}">
        <p14:creationId xmlns:p14="http://schemas.microsoft.com/office/powerpoint/2010/main" val="3103676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Vastakkaiset kulmat leikattu 7">
            <a:extLst>
              <a:ext uri="{FF2B5EF4-FFF2-40B4-BE49-F238E27FC236}">
                <a16:creationId xmlns:a16="http://schemas.microsoft.com/office/drawing/2014/main" id="{3D9716D0-B3B7-4FBB-8052-0376820253B2}"/>
              </a:ext>
            </a:extLst>
          </p:cNvPr>
          <p:cNvSpPr/>
          <p:nvPr/>
        </p:nvSpPr>
        <p:spPr>
          <a:xfrm>
            <a:off x="0" y="0"/>
            <a:ext cx="12192000" cy="6842582"/>
          </a:xfrm>
          <a:prstGeom prst="snip2DiagRect">
            <a:avLst>
              <a:gd name="adj1" fmla="val 0"/>
              <a:gd name="adj2" fmla="val 3738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D7B10E6-4D62-435D-8CD2-5E4B11A3CCF8}"/>
              </a:ext>
            </a:extLst>
          </p:cNvPr>
          <p:cNvSpPr>
            <a:spLocks noGrp="1"/>
          </p:cNvSpPr>
          <p:nvPr>
            <p:ph type="title"/>
          </p:nvPr>
        </p:nvSpPr>
        <p:spPr/>
        <p:txBody>
          <a:bodyPr/>
          <a:lstStyle/>
          <a:p>
            <a:r>
              <a:rPr lang="fi-FI" b="1" dirty="0" smtClean="0">
                <a:solidFill>
                  <a:schemeClr val="bg1"/>
                </a:solidFill>
                <a:latin typeface="+mn-lt"/>
              </a:rPr>
              <a:t>HAASTAVAN ASIAKKAAN KOHTAAMINEN</a:t>
            </a:r>
            <a:endParaRPr lang="fi-FI" b="1" dirty="0">
              <a:solidFill>
                <a:schemeClr val="bg1"/>
              </a:solidFill>
              <a:latin typeface="+mn-lt"/>
            </a:endParaRPr>
          </a:p>
        </p:txBody>
      </p:sp>
      <p:sp>
        <p:nvSpPr>
          <p:cNvPr id="6" name="Sisällön paikkamerkki 5">
            <a:extLst>
              <a:ext uri="{FF2B5EF4-FFF2-40B4-BE49-F238E27FC236}">
                <a16:creationId xmlns:a16="http://schemas.microsoft.com/office/drawing/2014/main" id="{D96B21DA-32EA-48A7-A9EC-8AC287832F24}"/>
              </a:ext>
            </a:extLst>
          </p:cNvPr>
          <p:cNvSpPr>
            <a:spLocks noGrp="1"/>
          </p:cNvSpPr>
          <p:nvPr>
            <p:ph idx="1"/>
          </p:nvPr>
        </p:nvSpPr>
        <p:spPr>
          <a:xfrm>
            <a:off x="838200" y="1825625"/>
            <a:ext cx="10515600" cy="3935095"/>
          </a:xfrm>
        </p:spPr>
        <p:txBody>
          <a:bodyPr/>
          <a:lstStyle/>
          <a:p>
            <a:r>
              <a:rPr lang="fi-FI" dirty="0" smtClean="0"/>
              <a:t>Samalle tasolle</a:t>
            </a:r>
          </a:p>
          <a:p>
            <a:r>
              <a:rPr lang="fi-FI" dirty="0" smtClean="0"/>
              <a:t>Kädet näkyvillä</a:t>
            </a:r>
          </a:p>
          <a:p>
            <a:r>
              <a:rPr lang="fi-FI" dirty="0" smtClean="0"/>
              <a:t>Mene tunnetilaan mukaan, jos se on vähääkään realistista</a:t>
            </a:r>
          </a:p>
          <a:p>
            <a:r>
              <a:rPr lang="fi-FI" dirty="0" smtClean="0"/>
              <a:t>Älä tuijota, huomioi kumminkin, ole läsnä</a:t>
            </a:r>
          </a:p>
          <a:p>
            <a:r>
              <a:rPr lang="fi-FI" dirty="0" smtClean="0"/>
              <a:t>Kuuntele, yritä saavuttaa luottamus</a:t>
            </a:r>
          </a:p>
          <a:p>
            <a:r>
              <a:rPr lang="fi-FI" dirty="0" smtClean="0"/>
              <a:t>Puhu kunnioittavasti</a:t>
            </a:r>
          </a:p>
          <a:p>
            <a:r>
              <a:rPr lang="fi-FI" dirty="0" smtClean="0"/>
              <a:t>Sovi yhteiset pelisäännöt </a:t>
            </a:r>
            <a:r>
              <a:rPr lang="fi-FI" dirty="0" err="1" smtClean="0"/>
              <a:t>mahd</a:t>
            </a:r>
            <a:r>
              <a:rPr lang="fi-FI" dirty="0" smtClean="0"/>
              <a:t> seuraavalle kerralle ja oma toimintatapa myös selville.</a:t>
            </a:r>
          </a:p>
          <a:p>
            <a:endParaRPr lang="fi-FI" dirty="0"/>
          </a:p>
        </p:txBody>
      </p:sp>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4</a:t>
            </a:fld>
            <a:endParaRPr lang="fi-FI"/>
          </a:p>
        </p:txBody>
      </p:sp>
    </p:spTree>
    <p:extLst>
      <p:ext uri="{BB962C8B-B14F-4D97-AF65-F5344CB8AC3E}">
        <p14:creationId xmlns:p14="http://schemas.microsoft.com/office/powerpoint/2010/main" val="1051451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Vastakkaiset kulmat leikattu 7">
            <a:extLst>
              <a:ext uri="{FF2B5EF4-FFF2-40B4-BE49-F238E27FC236}">
                <a16:creationId xmlns:a16="http://schemas.microsoft.com/office/drawing/2014/main" id="{3D9716D0-B3B7-4FBB-8052-0376820253B2}"/>
              </a:ext>
            </a:extLst>
          </p:cNvPr>
          <p:cNvSpPr/>
          <p:nvPr/>
        </p:nvSpPr>
        <p:spPr>
          <a:xfrm>
            <a:off x="248195" y="143690"/>
            <a:ext cx="12192000" cy="6842582"/>
          </a:xfrm>
          <a:prstGeom prst="snip2DiagRect">
            <a:avLst>
              <a:gd name="adj1" fmla="val 0"/>
              <a:gd name="adj2" fmla="val 3738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D7B10E6-4D62-435D-8CD2-5E4B11A3CCF8}"/>
              </a:ext>
            </a:extLst>
          </p:cNvPr>
          <p:cNvSpPr>
            <a:spLocks noGrp="1"/>
          </p:cNvSpPr>
          <p:nvPr>
            <p:ph type="title"/>
          </p:nvPr>
        </p:nvSpPr>
        <p:spPr/>
        <p:txBody>
          <a:bodyPr/>
          <a:lstStyle/>
          <a:p>
            <a:r>
              <a:rPr lang="fi-FI" b="1" dirty="0" smtClean="0">
                <a:solidFill>
                  <a:schemeClr val="bg1"/>
                </a:solidFill>
                <a:latin typeface="+mn-lt"/>
              </a:rPr>
              <a:t>HAASTAVAN ASIAKKAAN KOHTAAMINEN</a:t>
            </a:r>
            <a:endParaRPr lang="fi-FI" b="1" dirty="0">
              <a:solidFill>
                <a:schemeClr val="bg1"/>
              </a:solidFill>
              <a:latin typeface="+mn-lt"/>
            </a:endParaRPr>
          </a:p>
        </p:txBody>
      </p:sp>
      <p:sp>
        <p:nvSpPr>
          <p:cNvPr id="6" name="Sisällön paikkamerkki 5">
            <a:extLst>
              <a:ext uri="{FF2B5EF4-FFF2-40B4-BE49-F238E27FC236}">
                <a16:creationId xmlns:a16="http://schemas.microsoft.com/office/drawing/2014/main" id="{D96B21DA-32EA-48A7-A9EC-8AC287832F24}"/>
              </a:ext>
            </a:extLst>
          </p:cNvPr>
          <p:cNvSpPr>
            <a:spLocks noGrp="1"/>
          </p:cNvSpPr>
          <p:nvPr>
            <p:ph idx="1"/>
          </p:nvPr>
        </p:nvSpPr>
        <p:spPr>
          <a:xfrm>
            <a:off x="838200" y="1825625"/>
            <a:ext cx="10515600" cy="3935095"/>
          </a:xfrm>
        </p:spPr>
        <p:txBody>
          <a:bodyPr/>
          <a:lstStyle/>
          <a:p>
            <a:r>
              <a:rPr lang="fi-FI" dirty="0" smtClean="0"/>
              <a:t>Hälytysjärjestelmät</a:t>
            </a:r>
            <a:endParaRPr lang="fi-FI" dirty="0"/>
          </a:p>
          <a:p>
            <a:r>
              <a:rPr lang="fi-FI" dirty="0" smtClean="0"/>
              <a:t>Esillä olevat esineet</a:t>
            </a:r>
          </a:p>
          <a:p>
            <a:r>
              <a:rPr lang="fi-FI" dirty="0" smtClean="0"/>
              <a:t>Jos kaksi </a:t>
            </a:r>
            <a:r>
              <a:rPr lang="fi-FI" dirty="0" err="1" smtClean="0"/>
              <a:t>logistikkoa</a:t>
            </a:r>
            <a:r>
              <a:rPr lang="fi-FI" dirty="0" smtClean="0"/>
              <a:t> paikalla, tue kaveria. Jos kaveri kiihtyy, ohjaa pois paikalta</a:t>
            </a:r>
          </a:p>
          <a:p>
            <a:r>
              <a:rPr lang="fi-FI" dirty="0" smtClean="0"/>
              <a:t>Tee työsuojeluilmoitus tapahtuneesta ja keskustele siitä työyhteisössä</a:t>
            </a:r>
          </a:p>
          <a:p>
            <a:endParaRPr lang="fi-FI" dirty="0"/>
          </a:p>
          <a:p>
            <a:r>
              <a:rPr lang="fi-FI" dirty="0" smtClean="0"/>
              <a:t>ENNAKOI NIIN PALJON KUIN VOIT!</a:t>
            </a:r>
          </a:p>
          <a:p>
            <a:endParaRPr lang="fi-FI" dirty="0" smtClean="0"/>
          </a:p>
        </p:txBody>
      </p:sp>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5</a:t>
            </a:fld>
            <a:endParaRPr lang="fi-FI"/>
          </a:p>
        </p:txBody>
      </p:sp>
    </p:spTree>
    <p:extLst>
      <p:ext uri="{BB962C8B-B14F-4D97-AF65-F5344CB8AC3E}">
        <p14:creationId xmlns:p14="http://schemas.microsoft.com/office/powerpoint/2010/main" val="3916639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Vastakkaiset kulmat leikattu 7">
            <a:extLst>
              <a:ext uri="{FF2B5EF4-FFF2-40B4-BE49-F238E27FC236}">
                <a16:creationId xmlns:a16="http://schemas.microsoft.com/office/drawing/2014/main" id="{3D9716D0-B3B7-4FBB-8052-0376820253B2}"/>
              </a:ext>
            </a:extLst>
          </p:cNvPr>
          <p:cNvSpPr/>
          <p:nvPr/>
        </p:nvSpPr>
        <p:spPr>
          <a:xfrm>
            <a:off x="0" y="0"/>
            <a:ext cx="12192000" cy="6842582"/>
          </a:xfrm>
          <a:prstGeom prst="snip2DiagRect">
            <a:avLst>
              <a:gd name="adj1" fmla="val 0"/>
              <a:gd name="adj2" fmla="val 3738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D7B10E6-4D62-435D-8CD2-5E4B11A3CCF8}"/>
              </a:ext>
            </a:extLst>
          </p:cNvPr>
          <p:cNvSpPr>
            <a:spLocks noGrp="1"/>
          </p:cNvSpPr>
          <p:nvPr>
            <p:ph type="title"/>
          </p:nvPr>
        </p:nvSpPr>
        <p:spPr/>
        <p:txBody>
          <a:bodyPr/>
          <a:lstStyle/>
          <a:p>
            <a:r>
              <a:rPr lang="fi-FI" b="1" dirty="0" smtClean="0">
                <a:solidFill>
                  <a:schemeClr val="bg1"/>
                </a:solidFill>
                <a:latin typeface="+mn-lt"/>
              </a:rPr>
              <a:t>HAASTAVAN ASIAKKAAN KOHTAAMINEN</a:t>
            </a:r>
            <a:endParaRPr lang="fi-FI" b="1" dirty="0">
              <a:solidFill>
                <a:schemeClr val="bg1"/>
              </a:solidFill>
              <a:latin typeface="+mn-lt"/>
            </a:endParaRPr>
          </a:p>
        </p:txBody>
      </p:sp>
      <p:sp>
        <p:nvSpPr>
          <p:cNvPr id="6" name="Sisällön paikkamerkki 5">
            <a:extLst>
              <a:ext uri="{FF2B5EF4-FFF2-40B4-BE49-F238E27FC236}">
                <a16:creationId xmlns:a16="http://schemas.microsoft.com/office/drawing/2014/main" id="{D96B21DA-32EA-48A7-A9EC-8AC287832F24}"/>
              </a:ext>
            </a:extLst>
          </p:cNvPr>
          <p:cNvSpPr>
            <a:spLocks noGrp="1"/>
          </p:cNvSpPr>
          <p:nvPr>
            <p:ph idx="1"/>
          </p:nvPr>
        </p:nvSpPr>
        <p:spPr>
          <a:xfrm>
            <a:off x="838200" y="1825625"/>
            <a:ext cx="10515600" cy="3935095"/>
          </a:xfrm>
        </p:spPr>
        <p:txBody>
          <a:bodyPr/>
          <a:lstStyle/>
          <a:p>
            <a:r>
              <a:rPr lang="fi-FI" dirty="0" smtClean="0"/>
              <a:t>Milloin itse pois tilanteesta?</a:t>
            </a:r>
          </a:p>
          <a:p>
            <a:endParaRPr lang="fi-FI" dirty="0"/>
          </a:p>
          <a:p>
            <a:endParaRPr lang="fi-FI" dirty="0" smtClean="0"/>
          </a:p>
          <a:p>
            <a:endParaRPr lang="fi-FI" dirty="0"/>
          </a:p>
          <a:p>
            <a:endParaRPr lang="fi-FI" dirty="0" smtClean="0"/>
          </a:p>
          <a:p>
            <a:r>
              <a:rPr lang="fi-FI" dirty="0" smtClean="0"/>
              <a:t>” Ole ystävällinen ihmiselle silloinkin kun hän ei siihen itse pysty”</a:t>
            </a:r>
            <a:endParaRPr lang="fi-FI" dirty="0"/>
          </a:p>
        </p:txBody>
      </p:sp>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6</a:t>
            </a:fld>
            <a:endParaRPr lang="fi-FI"/>
          </a:p>
        </p:txBody>
      </p:sp>
    </p:spTree>
    <p:extLst>
      <p:ext uri="{BB962C8B-B14F-4D97-AF65-F5344CB8AC3E}">
        <p14:creationId xmlns:p14="http://schemas.microsoft.com/office/powerpoint/2010/main" val="20826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Vastakkaiset kulmat leikattu 7">
            <a:extLst>
              <a:ext uri="{FF2B5EF4-FFF2-40B4-BE49-F238E27FC236}">
                <a16:creationId xmlns:a16="http://schemas.microsoft.com/office/drawing/2014/main" id="{3D9716D0-B3B7-4FBB-8052-0376820253B2}"/>
              </a:ext>
            </a:extLst>
          </p:cNvPr>
          <p:cNvSpPr/>
          <p:nvPr/>
        </p:nvSpPr>
        <p:spPr>
          <a:xfrm>
            <a:off x="0" y="0"/>
            <a:ext cx="12192000" cy="6842582"/>
          </a:xfrm>
          <a:prstGeom prst="snip2DiagRect">
            <a:avLst>
              <a:gd name="adj1" fmla="val 0"/>
              <a:gd name="adj2" fmla="val 3738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D7B10E6-4D62-435D-8CD2-5E4B11A3CCF8}"/>
              </a:ext>
            </a:extLst>
          </p:cNvPr>
          <p:cNvSpPr>
            <a:spLocks noGrp="1"/>
          </p:cNvSpPr>
          <p:nvPr>
            <p:ph type="title"/>
          </p:nvPr>
        </p:nvSpPr>
        <p:spPr/>
        <p:txBody>
          <a:bodyPr>
            <a:normAutofit fontScale="90000"/>
          </a:bodyPr>
          <a:lstStyle/>
          <a:p>
            <a:r>
              <a:rPr lang="fi-FI" b="1" dirty="0" smtClean="0">
                <a:solidFill>
                  <a:schemeClr val="bg1"/>
                </a:solidFill>
                <a:latin typeface="+mn-lt"/>
              </a:rPr>
              <a:t>AGRESSIIVISEN ASIAKKAAN RAUHOTTAMINEN</a:t>
            </a:r>
            <a:br>
              <a:rPr lang="fi-FI" b="1" dirty="0" smtClean="0">
                <a:solidFill>
                  <a:schemeClr val="bg1"/>
                </a:solidFill>
                <a:latin typeface="+mn-lt"/>
              </a:rPr>
            </a:br>
            <a:r>
              <a:rPr lang="fi-FI" dirty="0" smtClean="0">
                <a:hlinkClick r:id="rId2"/>
              </a:rPr>
              <a:t>https</a:t>
            </a:r>
            <a:r>
              <a:rPr lang="fi-FI" dirty="0">
                <a:hlinkClick r:id="rId2"/>
              </a:rPr>
              <a:t>://www.youtube.com/watch?v=r2tE3ShXML0</a:t>
            </a:r>
            <a:endParaRPr lang="fi-FI" b="1" dirty="0">
              <a:solidFill>
                <a:schemeClr val="bg1"/>
              </a:solidFill>
              <a:latin typeface="+mn-lt"/>
            </a:endParaRPr>
          </a:p>
        </p:txBody>
      </p:sp>
      <p:sp>
        <p:nvSpPr>
          <p:cNvPr id="6" name="Sisällön paikkamerkki 5">
            <a:extLst>
              <a:ext uri="{FF2B5EF4-FFF2-40B4-BE49-F238E27FC236}">
                <a16:creationId xmlns:a16="http://schemas.microsoft.com/office/drawing/2014/main" id="{D96B21DA-32EA-48A7-A9EC-8AC287832F24}"/>
              </a:ext>
            </a:extLst>
          </p:cNvPr>
          <p:cNvSpPr>
            <a:spLocks noGrp="1"/>
          </p:cNvSpPr>
          <p:nvPr>
            <p:ph idx="1"/>
          </p:nvPr>
        </p:nvSpPr>
        <p:spPr>
          <a:xfrm>
            <a:off x="838200" y="1825625"/>
            <a:ext cx="10515600" cy="3935095"/>
          </a:xfrm>
        </p:spPr>
        <p:txBody>
          <a:bodyPr/>
          <a:lstStyle/>
          <a:p>
            <a:r>
              <a:rPr lang="fi-FI" dirty="0" smtClean="0"/>
              <a:t>Tuot paikalle juuri välinehuollosta steriilejä välineitä. Mitä teet?</a:t>
            </a:r>
          </a:p>
        </p:txBody>
      </p:sp>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7</a:t>
            </a:fld>
            <a:endParaRPr lang="fi-FI"/>
          </a:p>
        </p:txBody>
      </p:sp>
      <p:pic>
        <p:nvPicPr>
          <p:cNvPr id="3" name="Kuva 2" descr="sickbed - Wiktionary"/>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581649" y="3068574"/>
            <a:ext cx="5247459" cy="2509266"/>
          </a:xfrm>
          <a:prstGeom prst="rect">
            <a:avLst/>
          </a:prstGeom>
        </p:spPr>
      </p:pic>
    </p:spTree>
    <p:extLst>
      <p:ext uri="{BB962C8B-B14F-4D97-AF65-F5344CB8AC3E}">
        <p14:creationId xmlns:p14="http://schemas.microsoft.com/office/powerpoint/2010/main" val="3433657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C19D26-9168-4C64-A4E6-E939B4D80EB1}"/>
              </a:ext>
            </a:extLst>
          </p:cNvPr>
          <p:cNvSpPr>
            <a:spLocks noGrp="1"/>
          </p:cNvSpPr>
          <p:nvPr>
            <p:ph type="title"/>
          </p:nvPr>
        </p:nvSpPr>
        <p:spPr>
          <a:xfrm>
            <a:off x="838200" y="193039"/>
            <a:ext cx="10515600" cy="1325563"/>
          </a:xfrm>
        </p:spPr>
        <p:txBody>
          <a:bodyPr/>
          <a:lstStyle/>
          <a:p>
            <a:r>
              <a:rPr lang="fi-FI" b="1" dirty="0" smtClean="0">
                <a:solidFill>
                  <a:srgbClr val="01D3C6"/>
                </a:solidFill>
                <a:latin typeface="+mn-lt"/>
              </a:rPr>
              <a:t>ASIAKASPALAUTE</a:t>
            </a:r>
            <a:endParaRPr lang="fi-FI" b="1" dirty="0">
              <a:solidFill>
                <a:srgbClr val="01D3C6"/>
              </a:solidFill>
              <a:latin typeface="+mn-lt"/>
            </a:endParaRPr>
          </a:p>
        </p:txBody>
      </p:sp>
      <p:sp>
        <p:nvSpPr>
          <p:cNvPr id="3" name="Sisällön paikkamerkki 2">
            <a:extLst>
              <a:ext uri="{FF2B5EF4-FFF2-40B4-BE49-F238E27FC236}">
                <a16:creationId xmlns:a16="http://schemas.microsoft.com/office/drawing/2014/main" id="{08E4117D-D3AA-4A42-A70D-063C3EA8F222}"/>
              </a:ext>
            </a:extLst>
          </p:cNvPr>
          <p:cNvSpPr>
            <a:spLocks noGrp="1"/>
          </p:cNvSpPr>
          <p:nvPr>
            <p:ph idx="1"/>
          </p:nvPr>
        </p:nvSpPr>
        <p:spPr>
          <a:xfrm>
            <a:off x="838200" y="1495742"/>
            <a:ext cx="10515600" cy="4351338"/>
          </a:xfrm>
        </p:spPr>
        <p:txBody>
          <a:bodyPr/>
          <a:lstStyle/>
          <a:p>
            <a:r>
              <a:rPr lang="fi-FI" dirty="0"/>
              <a:t>SOTE-uudistuksen hengessä Terveyden ja hyvinvoinnin laitos on luonut yhdessä ammattilaisten kanssa asiakaspalautemittarit, joita </a:t>
            </a:r>
            <a:r>
              <a:rPr lang="fi-FI" dirty="0" err="1"/>
              <a:t>sosiaali</a:t>
            </a:r>
            <a:r>
              <a:rPr lang="fi-FI" dirty="0"/>
              <a:t>- ja terveydenhuollon yksiköt voivat käyttää. Kysymykset soveltuvat kaikkiin palveluihin</a:t>
            </a:r>
            <a:r>
              <a:rPr lang="fi-FI" dirty="0" smtClean="0"/>
              <a:t>.</a:t>
            </a:r>
          </a:p>
          <a:p>
            <a:r>
              <a:rPr lang="fi-FI" dirty="0"/>
              <a:t>Palaute on annettu tutkittavaksi. Myös sellaista palautetta voi alkaa arvostaa, josta ei ole samaa mieltä. Negatiivisella palautteella voi olla positiivinen vaikutus palveluiden kehittämiseen. Käytetään hyväksemme palautteita uusien ideoiden luomisessa. Palaute antaa pohjan palveluiden parantamiseen ja kehittämiseen, oli se sitten positiivista tai negatiivista palautetta.</a:t>
            </a:r>
            <a:endParaRPr lang="fi-FI" dirty="0"/>
          </a:p>
          <a:p>
            <a:endParaRPr lang="fi-FI" dirty="0"/>
          </a:p>
        </p:txBody>
      </p:sp>
      <p:pic>
        <p:nvPicPr>
          <p:cNvPr id="4" name="Kuva 3">
            <a:extLst>
              <a:ext uri="{FF2B5EF4-FFF2-40B4-BE49-F238E27FC236}">
                <a16:creationId xmlns:a16="http://schemas.microsoft.com/office/drawing/2014/main" id="{372CFEA0-88B9-42F9-8A9F-C61081E1EE6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6" name="Suorakulmainen kolmio 5">
            <a:extLst>
              <a:ext uri="{FF2B5EF4-FFF2-40B4-BE49-F238E27FC236}">
                <a16:creationId xmlns:a16="http://schemas.microsoft.com/office/drawing/2014/main" id="{0B33DA3C-C009-498F-973F-536AD58216E5}"/>
              </a:ext>
            </a:extLst>
          </p:cNvPr>
          <p:cNvSpPr/>
          <p:nvPr/>
        </p:nvSpPr>
        <p:spPr>
          <a:xfrm rot="10800000">
            <a:off x="9635490" y="0"/>
            <a:ext cx="2556510" cy="2548890"/>
          </a:xfrm>
          <a:prstGeom prst="rtTriangle">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Dian numeron paikkamerkki 4"/>
          <p:cNvSpPr>
            <a:spLocks noGrp="1"/>
          </p:cNvSpPr>
          <p:nvPr>
            <p:ph type="sldNum" sz="quarter" idx="12"/>
          </p:nvPr>
        </p:nvSpPr>
        <p:spPr/>
        <p:txBody>
          <a:bodyPr/>
          <a:lstStyle/>
          <a:p>
            <a:fld id="{85FF94B7-0746-4816-8E99-2A0B7C2FA06F}" type="slidenum">
              <a:rPr lang="fi-FI" smtClean="0"/>
              <a:t>8</a:t>
            </a:fld>
            <a:endParaRPr lang="fi-FI"/>
          </a:p>
        </p:txBody>
      </p:sp>
    </p:spTree>
    <p:extLst>
      <p:ext uri="{BB962C8B-B14F-4D97-AF65-F5344CB8AC3E}">
        <p14:creationId xmlns:p14="http://schemas.microsoft.com/office/powerpoint/2010/main" val="3600826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C19D26-9168-4C64-A4E6-E939B4D80EB1}"/>
              </a:ext>
            </a:extLst>
          </p:cNvPr>
          <p:cNvSpPr>
            <a:spLocks noGrp="1"/>
          </p:cNvSpPr>
          <p:nvPr>
            <p:ph type="title"/>
          </p:nvPr>
        </p:nvSpPr>
        <p:spPr>
          <a:xfrm>
            <a:off x="2034540" y="193039"/>
            <a:ext cx="9319260" cy="1325563"/>
          </a:xfrm>
        </p:spPr>
        <p:txBody>
          <a:bodyPr/>
          <a:lstStyle/>
          <a:p>
            <a:r>
              <a:rPr lang="fi-FI" b="1" dirty="0" smtClean="0">
                <a:solidFill>
                  <a:srgbClr val="01D3C6"/>
                </a:solidFill>
                <a:latin typeface="+mn-lt"/>
              </a:rPr>
              <a:t>ASIAKASPALAUTTEEN ANTAMINEN JA VASTAANOTTAMINEN</a:t>
            </a:r>
            <a:endParaRPr lang="fi-FI" b="1" dirty="0">
              <a:solidFill>
                <a:srgbClr val="01D3C6"/>
              </a:solidFill>
              <a:latin typeface="+mn-lt"/>
            </a:endParaRPr>
          </a:p>
        </p:txBody>
      </p:sp>
      <p:pic>
        <p:nvPicPr>
          <p:cNvPr id="7" name="Sisällön paikkamerkki 6" descr="Kuva, joka sisältää kohteen piirtäminen&#10;&#10;Kuvaus luotu automaattisesti">
            <a:extLst>
              <a:ext uri="{FF2B5EF4-FFF2-40B4-BE49-F238E27FC236}">
                <a16:creationId xmlns:a16="http://schemas.microsoft.com/office/drawing/2014/main" id="{2811DC25-C133-4D16-8F37-A112EFD1B1C8}"/>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0401985" y="6028567"/>
            <a:ext cx="1023519" cy="365156"/>
          </a:xfrm>
        </p:spPr>
      </p:pic>
      <p:pic>
        <p:nvPicPr>
          <p:cNvPr id="4" name="Kuva 3">
            <a:extLst>
              <a:ext uri="{FF2B5EF4-FFF2-40B4-BE49-F238E27FC236}">
                <a16:creationId xmlns:a16="http://schemas.microsoft.com/office/drawing/2014/main" id="{372CFEA0-88B9-42F9-8A9F-C61081E1EE6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09049" y="193039"/>
            <a:ext cx="1295134" cy="863422"/>
          </a:xfrm>
          <a:prstGeom prst="rect">
            <a:avLst/>
          </a:prstGeom>
        </p:spPr>
      </p:pic>
      <p:sp>
        <p:nvSpPr>
          <p:cNvPr id="6" name="Suorakulmainen kolmio 5">
            <a:extLst>
              <a:ext uri="{FF2B5EF4-FFF2-40B4-BE49-F238E27FC236}">
                <a16:creationId xmlns:a16="http://schemas.microsoft.com/office/drawing/2014/main" id="{0B33DA3C-C009-498F-973F-536AD58216E5}"/>
              </a:ext>
            </a:extLst>
          </p:cNvPr>
          <p:cNvSpPr/>
          <p:nvPr/>
        </p:nvSpPr>
        <p:spPr>
          <a:xfrm rot="10800000">
            <a:off x="9635490" y="0"/>
            <a:ext cx="2556510" cy="2548890"/>
          </a:xfrm>
          <a:prstGeom prst="rtTriangle">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AF2D25E7-FD2E-4099-B2FF-A429C403497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343819" y="5843554"/>
            <a:ext cx="1201690" cy="595745"/>
          </a:xfrm>
          <a:prstGeom prst="rect">
            <a:avLst/>
          </a:prstGeom>
        </p:spPr>
      </p:pic>
      <p:pic>
        <p:nvPicPr>
          <p:cNvPr id="11" name="Kuva 10">
            <a:extLst>
              <a:ext uri="{FF2B5EF4-FFF2-40B4-BE49-F238E27FC236}">
                <a16:creationId xmlns:a16="http://schemas.microsoft.com/office/drawing/2014/main" id="{7E8E0A14-7C26-4F77-936C-9580883428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6411" y="5919942"/>
            <a:ext cx="1423969" cy="504085"/>
          </a:xfrm>
          <a:prstGeom prst="rect">
            <a:avLst/>
          </a:prstGeom>
        </p:spPr>
      </p:pic>
      <p:pic>
        <p:nvPicPr>
          <p:cNvPr id="15" name="Kuva 14">
            <a:extLst>
              <a:ext uri="{FF2B5EF4-FFF2-40B4-BE49-F238E27FC236}">
                <a16:creationId xmlns:a16="http://schemas.microsoft.com/office/drawing/2014/main" id="{7DA3D0BF-928D-45E8-9F23-2F12918C743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431184" y="5617890"/>
            <a:ext cx="1201690" cy="1047071"/>
          </a:xfrm>
          <a:prstGeom prst="rect">
            <a:avLst/>
          </a:prstGeom>
        </p:spPr>
      </p:pic>
      <p:pic>
        <p:nvPicPr>
          <p:cNvPr id="17" name="Kuva 16" descr="Kuva, joka sisältää kohteen objekti, kello&#10;&#10;Kuvaus luotu automaattisesti">
            <a:extLst>
              <a:ext uri="{FF2B5EF4-FFF2-40B4-BE49-F238E27FC236}">
                <a16:creationId xmlns:a16="http://schemas.microsoft.com/office/drawing/2014/main" id="{971F1A8E-17AB-4D6C-B38A-7D7F9D873C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52583" y="5956170"/>
            <a:ext cx="2254733" cy="467857"/>
          </a:xfrm>
          <a:prstGeom prst="rect">
            <a:avLst/>
          </a:prstGeom>
        </p:spPr>
      </p:pic>
      <p:pic>
        <p:nvPicPr>
          <p:cNvPr id="19" name="Kuva 18" descr="Kuva, joka sisältää kohteen piirtäminen&#10;&#10;Kuvaus luotu automaattisesti">
            <a:extLst>
              <a:ext uri="{FF2B5EF4-FFF2-40B4-BE49-F238E27FC236}">
                <a16:creationId xmlns:a16="http://schemas.microsoft.com/office/drawing/2014/main" id="{362399F1-92A7-417A-BCA9-3661D82034DC}"/>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517454" y="5858175"/>
            <a:ext cx="519291" cy="705941"/>
          </a:xfrm>
          <a:prstGeom prst="rect">
            <a:avLst/>
          </a:prstGeom>
        </p:spPr>
      </p:pic>
      <p:pic>
        <p:nvPicPr>
          <p:cNvPr id="8" name="Kuva 7">
            <a:extLst>
              <a:ext uri="{FF2B5EF4-FFF2-40B4-BE49-F238E27FC236}">
                <a16:creationId xmlns:a16="http://schemas.microsoft.com/office/drawing/2014/main" id="{8458DCA0-FC22-472A-9FCC-DBEFFAD50B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0753" y="6007113"/>
            <a:ext cx="1918064" cy="386610"/>
          </a:xfrm>
          <a:prstGeom prst="rect">
            <a:avLst/>
          </a:prstGeom>
        </p:spPr>
      </p:pic>
      <p:pic>
        <p:nvPicPr>
          <p:cNvPr id="3" name="Kuva 2" descr="Ilmaisia Kuvia : valkoinen, yksittäinen, ruokalaji ..."/>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34970" y="2140101"/>
            <a:ext cx="4329316" cy="2886210"/>
          </a:xfrm>
          <a:prstGeom prst="rect">
            <a:avLst/>
          </a:prstGeom>
        </p:spPr>
      </p:pic>
      <p:sp>
        <p:nvSpPr>
          <p:cNvPr id="5" name="Dian numeron paikkamerkki 4"/>
          <p:cNvSpPr>
            <a:spLocks noGrp="1"/>
          </p:cNvSpPr>
          <p:nvPr>
            <p:ph type="sldNum" sz="quarter" idx="12"/>
          </p:nvPr>
        </p:nvSpPr>
        <p:spPr/>
        <p:txBody>
          <a:bodyPr/>
          <a:lstStyle/>
          <a:p>
            <a:fld id="{85FF94B7-0746-4816-8E99-2A0B7C2FA06F}" type="slidenum">
              <a:rPr lang="fi-FI" smtClean="0"/>
              <a:t>9</a:t>
            </a:fld>
            <a:endParaRPr lang="fi-FI"/>
          </a:p>
        </p:txBody>
      </p:sp>
    </p:spTree>
    <p:extLst>
      <p:ext uri="{BB962C8B-B14F-4D97-AF65-F5344CB8AC3E}">
        <p14:creationId xmlns:p14="http://schemas.microsoft.com/office/powerpoint/2010/main" val="312777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9416F9-DF8C-4BB8-9317-3C8A1CB0FE37}"/>
              </a:ext>
            </a:extLst>
          </p:cNvPr>
          <p:cNvSpPr>
            <a:spLocks noGrp="1"/>
          </p:cNvSpPr>
          <p:nvPr>
            <p:ph type="title"/>
          </p:nvPr>
        </p:nvSpPr>
        <p:spPr>
          <a:xfrm>
            <a:off x="1765004" y="365125"/>
            <a:ext cx="9588795" cy="1325563"/>
          </a:xfrm>
        </p:spPr>
        <p:txBody>
          <a:bodyPr/>
          <a:lstStyle/>
          <a:p>
            <a:r>
              <a:rPr lang="fi-FI" b="1" dirty="0" smtClean="0">
                <a:solidFill>
                  <a:srgbClr val="01D3C6"/>
                </a:solidFill>
                <a:latin typeface="+mn-lt"/>
              </a:rPr>
              <a:t>Miten annat palautetta?</a:t>
            </a:r>
            <a:endParaRPr lang="fi-FI" b="1" dirty="0">
              <a:solidFill>
                <a:srgbClr val="01D3C6"/>
              </a:solidFill>
              <a:latin typeface="+mn-lt"/>
            </a:endParaRPr>
          </a:p>
        </p:txBody>
      </p:sp>
      <p:sp>
        <p:nvSpPr>
          <p:cNvPr id="3" name="Sisällön paikkamerkki 2">
            <a:extLst>
              <a:ext uri="{FF2B5EF4-FFF2-40B4-BE49-F238E27FC236}">
                <a16:creationId xmlns:a16="http://schemas.microsoft.com/office/drawing/2014/main" id="{CE36FF48-BCEE-4228-BCC3-535799DF1CD9}"/>
              </a:ext>
            </a:extLst>
          </p:cNvPr>
          <p:cNvSpPr>
            <a:spLocks noGrp="1"/>
          </p:cNvSpPr>
          <p:nvPr>
            <p:ph idx="1"/>
          </p:nvPr>
        </p:nvSpPr>
        <p:spPr>
          <a:xfrm>
            <a:off x="1765004" y="1825625"/>
            <a:ext cx="9588796" cy="3180715"/>
          </a:xfrm>
        </p:spPr>
        <p:txBody>
          <a:bodyPr/>
          <a:lstStyle/>
          <a:p>
            <a:r>
              <a:rPr lang="fi-FI" dirty="0" smtClean="0"/>
              <a:t>Olet odottanut Akuutissa kolme tuntia vuoroasi ja sinusta tuntuu että kaikki muut potilaat menevät sinua ennen lääkärin vastaanotolle?</a:t>
            </a:r>
          </a:p>
          <a:p>
            <a:pPr>
              <a:buFont typeface="Wingdings" panose="05000000000000000000" pitchFamily="2" charset="2"/>
              <a:buChar char="Ø"/>
            </a:pPr>
            <a:r>
              <a:rPr lang="fi-FI" dirty="0" smtClean="0"/>
              <a:t>Mitä teet ihan maallikkona?</a:t>
            </a:r>
          </a:p>
          <a:p>
            <a:r>
              <a:rPr lang="fi-FI" dirty="0" smtClean="0"/>
              <a:t>Oletkin itse seuraavaksi </a:t>
            </a:r>
            <a:r>
              <a:rPr lang="fi-FI" dirty="0" err="1" smtClean="0"/>
              <a:t>sotealan</a:t>
            </a:r>
            <a:r>
              <a:rPr lang="fi-FI" dirty="0" smtClean="0"/>
              <a:t> ammattilainen ja sinua sapettaa edelleen? </a:t>
            </a:r>
          </a:p>
          <a:p>
            <a:pPr marL="0" indent="0">
              <a:buNone/>
            </a:pPr>
            <a:r>
              <a:rPr lang="fi-FI" dirty="0" smtClean="0"/>
              <a:t>&gt; Mitä teet ammattilaisena?  </a:t>
            </a:r>
            <a:endParaRPr lang="fi-FI" dirty="0"/>
          </a:p>
        </p:txBody>
      </p:sp>
      <p:sp>
        <p:nvSpPr>
          <p:cNvPr id="4" name="Tekstiruutu 3">
            <a:extLst>
              <a:ext uri="{FF2B5EF4-FFF2-40B4-BE49-F238E27FC236}">
                <a16:creationId xmlns:a16="http://schemas.microsoft.com/office/drawing/2014/main" id="{16C8C68B-B98B-4406-87B9-90C1673D750F}"/>
              </a:ext>
            </a:extLst>
          </p:cNvPr>
          <p:cNvSpPr txBox="1"/>
          <p:nvPr/>
        </p:nvSpPr>
        <p:spPr>
          <a:xfrm>
            <a:off x="3256624" y="5680710"/>
            <a:ext cx="5678751" cy="923330"/>
          </a:xfrm>
          <a:prstGeom prst="rect">
            <a:avLst/>
          </a:prstGeom>
          <a:noFill/>
        </p:spPr>
        <p:txBody>
          <a:bodyPr wrap="square" rtlCol="0">
            <a:spAutoFit/>
          </a:bodyPr>
          <a:lstStyle/>
          <a:p>
            <a:r>
              <a:rPr lang="fi-FI" dirty="0"/>
              <a:t>Erasmus+ KA2 Strategic </a:t>
            </a:r>
            <a:r>
              <a:rPr lang="fi-FI" dirty="0" err="1"/>
              <a:t>Partnership</a:t>
            </a:r>
            <a:endParaRPr lang="fi-FI" dirty="0"/>
          </a:p>
          <a:p>
            <a:r>
              <a:rPr lang="fi-FI" dirty="0"/>
              <a:t>2017-1-1FI01-KA203-034721</a:t>
            </a:r>
          </a:p>
          <a:p>
            <a:r>
              <a:rPr lang="en-US" dirty="0"/>
              <a:t>Healthcare Logistics Education and Learning </a:t>
            </a:r>
            <a:r>
              <a:rPr lang="en-US" dirty="0" err="1"/>
              <a:t>Pahtway</a:t>
            </a:r>
            <a:endParaRPr lang="fi-FI" dirty="0"/>
          </a:p>
        </p:txBody>
      </p:sp>
      <p:pic>
        <p:nvPicPr>
          <p:cNvPr id="5" name="Kuva 4">
            <a:extLst>
              <a:ext uri="{FF2B5EF4-FFF2-40B4-BE49-F238E27FC236}">
                <a16:creationId xmlns:a16="http://schemas.microsoft.com/office/drawing/2014/main" id="{95F8EB55-1A2B-4F03-BFF3-E44AE188683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09049" y="193039"/>
            <a:ext cx="1295134" cy="863422"/>
          </a:xfrm>
          <a:prstGeom prst="rect">
            <a:avLst/>
          </a:prstGeom>
        </p:spPr>
      </p:pic>
      <p:sp>
        <p:nvSpPr>
          <p:cNvPr id="6" name="Suorakulmainen kolmio 5">
            <a:extLst>
              <a:ext uri="{FF2B5EF4-FFF2-40B4-BE49-F238E27FC236}">
                <a16:creationId xmlns:a16="http://schemas.microsoft.com/office/drawing/2014/main" id="{2DC70A1F-6D1D-42C1-9BB3-E02B0FA7C3E5}"/>
              </a:ext>
            </a:extLst>
          </p:cNvPr>
          <p:cNvSpPr/>
          <p:nvPr/>
        </p:nvSpPr>
        <p:spPr>
          <a:xfrm rot="10800000">
            <a:off x="9635490" y="0"/>
            <a:ext cx="2556510" cy="2548890"/>
          </a:xfrm>
          <a:prstGeom prst="rtTriangle">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ian numeron paikkamerkki 6"/>
          <p:cNvSpPr>
            <a:spLocks noGrp="1"/>
          </p:cNvSpPr>
          <p:nvPr>
            <p:ph type="sldNum" sz="quarter" idx="12"/>
          </p:nvPr>
        </p:nvSpPr>
        <p:spPr/>
        <p:txBody>
          <a:bodyPr/>
          <a:lstStyle/>
          <a:p>
            <a:fld id="{85FF94B7-0746-4816-8E99-2A0B7C2FA06F}" type="slidenum">
              <a:rPr lang="fi-FI" smtClean="0"/>
              <a:t>10</a:t>
            </a:fld>
            <a:endParaRPr lang="fi-FI"/>
          </a:p>
        </p:txBody>
      </p:sp>
    </p:spTree>
    <p:extLst>
      <p:ext uri="{BB962C8B-B14F-4D97-AF65-F5344CB8AC3E}">
        <p14:creationId xmlns:p14="http://schemas.microsoft.com/office/powerpoint/2010/main" val="2723705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6102FEA3-DD1E-4268-A05A-BA80C79BDF95}"/>
              </a:ext>
            </a:extLst>
          </p:cNvPr>
          <p:cNvSpPr/>
          <p:nvPr/>
        </p:nvSpPr>
        <p:spPr>
          <a:xfrm>
            <a:off x="0" y="0"/>
            <a:ext cx="12192000" cy="1360171"/>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C8C28C8-6DC3-4401-ADDE-C81565095574}"/>
              </a:ext>
            </a:extLst>
          </p:cNvPr>
          <p:cNvSpPr>
            <a:spLocks noGrp="1"/>
          </p:cNvSpPr>
          <p:nvPr>
            <p:ph type="title"/>
          </p:nvPr>
        </p:nvSpPr>
        <p:spPr>
          <a:xfrm>
            <a:off x="838200" y="182881"/>
            <a:ext cx="10515600" cy="1177290"/>
          </a:xfrm>
        </p:spPr>
        <p:txBody>
          <a:bodyPr/>
          <a:lstStyle/>
          <a:p>
            <a:r>
              <a:rPr lang="fi-FI" b="1" dirty="0" smtClean="0">
                <a:solidFill>
                  <a:schemeClr val="bg1"/>
                </a:solidFill>
                <a:latin typeface="+mn-lt"/>
              </a:rPr>
              <a:t>Miten vastaanotat palautteen?</a:t>
            </a:r>
            <a:endParaRPr lang="fi-FI" b="1" dirty="0">
              <a:solidFill>
                <a:schemeClr val="bg1"/>
              </a:solidFill>
              <a:latin typeface="+mn-lt"/>
            </a:endParaRPr>
          </a:p>
        </p:txBody>
      </p:sp>
      <p:sp>
        <p:nvSpPr>
          <p:cNvPr id="5" name="Sisällön paikkamerkki 4">
            <a:extLst>
              <a:ext uri="{FF2B5EF4-FFF2-40B4-BE49-F238E27FC236}">
                <a16:creationId xmlns:a16="http://schemas.microsoft.com/office/drawing/2014/main" id="{2F763633-2796-4A0A-A8E0-A8C3DEDD4A0F}"/>
              </a:ext>
            </a:extLst>
          </p:cNvPr>
          <p:cNvSpPr>
            <a:spLocks noGrp="1"/>
          </p:cNvSpPr>
          <p:nvPr>
            <p:ph idx="1"/>
          </p:nvPr>
        </p:nvSpPr>
        <p:spPr>
          <a:xfrm>
            <a:off x="838200" y="1484314"/>
            <a:ext cx="10515600" cy="4351338"/>
          </a:xfrm>
        </p:spPr>
        <p:txBody>
          <a:bodyPr>
            <a:normAutofit fontScale="92500"/>
          </a:bodyPr>
          <a:lstStyle/>
          <a:p>
            <a:r>
              <a:rPr lang="fi-FI" dirty="0" smtClean="0"/>
              <a:t>Sinulla on ollut valtavan kiireinen työpäivä ja tuot palveluasumisyksikköön tilauksen. Vastaanottavaa henkilöä ei näy, eikä kukaan meinaa edes vilkaista sinuun?</a:t>
            </a:r>
          </a:p>
          <a:p>
            <a:pPr>
              <a:buFont typeface="Wingdings" panose="05000000000000000000" pitchFamily="2" charset="2"/>
              <a:buChar char="Ø"/>
            </a:pPr>
            <a:r>
              <a:rPr lang="fi-FI" dirty="0" smtClean="0"/>
              <a:t>Mitä teet?</a:t>
            </a:r>
          </a:p>
          <a:p>
            <a:r>
              <a:rPr lang="fi-FI" dirty="0" smtClean="0"/>
              <a:t>Tavarat vastaanottaa erittäin nyreissään oleva hoitaja, joka ei tiedä mihin ne pitäisi edes laittaa? </a:t>
            </a:r>
          </a:p>
          <a:p>
            <a:pPr>
              <a:buFont typeface="Wingdings" panose="05000000000000000000" pitchFamily="2" charset="2"/>
              <a:buChar char="Ø"/>
            </a:pPr>
            <a:r>
              <a:rPr lang="fi-FI" dirty="0" smtClean="0"/>
              <a:t>Mitä teet?</a:t>
            </a:r>
          </a:p>
          <a:p>
            <a:r>
              <a:rPr lang="fi-FI" dirty="0" smtClean="0"/>
              <a:t>Tavarat vastaanottaa kiltti ”sisar hento valkoinen”, joka ei sano mitään, mutta ei myöskään tiedä tuon taivaallista paketin vastaanottamisesta.</a:t>
            </a:r>
          </a:p>
          <a:p>
            <a:pPr marL="0" indent="0">
              <a:buNone/>
            </a:pPr>
            <a:r>
              <a:rPr lang="fi-FI" dirty="0" smtClean="0"/>
              <a:t>&gt; Mitä teet?</a:t>
            </a:r>
            <a:endParaRPr lang="fi-FI" dirty="0"/>
          </a:p>
        </p:txBody>
      </p:sp>
      <p:pic>
        <p:nvPicPr>
          <p:cNvPr id="8" name="Kuva 7">
            <a:extLst>
              <a:ext uri="{FF2B5EF4-FFF2-40B4-BE49-F238E27FC236}">
                <a16:creationId xmlns:a16="http://schemas.microsoft.com/office/drawing/2014/main" id="{3D14051B-ABDC-46A0-972C-756EFBC6243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11</a:t>
            </a:fld>
            <a:endParaRPr lang="fi-FI"/>
          </a:p>
        </p:txBody>
      </p:sp>
    </p:spTree>
    <p:extLst>
      <p:ext uri="{BB962C8B-B14F-4D97-AF65-F5344CB8AC3E}">
        <p14:creationId xmlns:p14="http://schemas.microsoft.com/office/powerpoint/2010/main" val="2640079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6102FEA3-DD1E-4268-A05A-BA80C79BDF95}"/>
              </a:ext>
            </a:extLst>
          </p:cNvPr>
          <p:cNvSpPr/>
          <p:nvPr/>
        </p:nvSpPr>
        <p:spPr>
          <a:xfrm>
            <a:off x="0" y="0"/>
            <a:ext cx="12192000" cy="1360171"/>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C8C28C8-6DC3-4401-ADDE-C81565095574}"/>
              </a:ext>
            </a:extLst>
          </p:cNvPr>
          <p:cNvSpPr>
            <a:spLocks noGrp="1"/>
          </p:cNvSpPr>
          <p:nvPr>
            <p:ph type="title"/>
          </p:nvPr>
        </p:nvSpPr>
        <p:spPr>
          <a:xfrm>
            <a:off x="838200" y="182881"/>
            <a:ext cx="10515600" cy="1177290"/>
          </a:xfrm>
        </p:spPr>
        <p:txBody>
          <a:bodyPr/>
          <a:lstStyle/>
          <a:p>
            <a:r>
              <a:rPr lang="fi-FI" b="1" dirty="0" smtClean="0">
                <a:solidFill>
                  <a:schemeClr val="bg1"/>
                </a:solidFill>
                <a:latin typeface="+mn-lt"/>
              </a:rPr>
              <a:t>Mitä teet tässä asiakaspalvelutilanteessa?</a:t>
            </a:r>
            <a:endParaRPr lang="fi-FI" b="1" dirty="0">
              <a:solidFill>
                <a:schemeClr val="bg1"/>
              </a:solidFill>
              <a:latin typeface="+mn-lt"/>
            </a:endParaRPr>
          </a:p>
        </p:txBody>
      </p:sp>
      <p:sp>
        <p:nvSpPr>
          <p:cNvPr id="5" name="Sisällön paikkamerkki 4">
            <a:extLst>
              <a:ext uri="{FF2B5EF4-FFF2-40B4-BE49-F238E27FC236}">
                <a16:creationId xmlns:a16="http://schemas.microsoft.com/office/drawing/2014/main" id="{2F763633-2796-4A0A-A8E0-A8C3DEDD4A0F}"/>
              </a:ext>
            </a:extLst>
          </p:cNvPr>
          <p:cNvSpPr>
            <a:spLocks noGrp="1"/>
          </p:cNvSpPr>
          <p:nvPr>
            <p:ph idx="1"/>
          </p:nvPr>
        </p:nvSpPr>
        <p:spPr>
          <a:xfrm>
            <a:off x="838200" y="1484314"/>
            <a:ext cx="10515600" cy="4351338"/>
          </a:xfrm>
        </p:spPr>
        <p:txBody>
          <a:bodyPr/>
          <a:lstStyle/>
          <a:p>
            <a:r>
              <a:rPr lang="fi-FI" dirty="0" smtClean="0"/>
              <a:t>Tuot osastolle lääketilauksen, jonka sinetin tarkistaa ja listan allekirjoittaa ainoastaan tilaaja. Tilaaja on kahvihuoneessa eikä tule sieltä vaikka näkee sinut?</a:t>
            </a:r>
          </a:p>
          <a:p>
            <a:pPr>
              <a:buFont typeface="Wingdings" panose="05000000000000000000" pitchFamily="2" charset="2"/>
              <a:buChar char="Ø"/>
            </a:pPr>
            <a:r>
              <a:rPr lang="fi-FI" dirty="0" smtClean="0"/>
              <a:t>Mitä teet?</a:t>
            </a:r>
          </a:p>
          <a:p>
            <a:pPr>
              <a:buFont typeface="Wingdings" panose="05000000000000000000" pitchFamily="2" charset="2"/>
              <a:buChar char="Ø"/>
            </a:pPr>
            <a:endParaRPr lang="fi-FI" dirty="0"/>
          </a:p>
          <a:p>
            <a:r>
              <a:rPr lang="fi-FI" dirty="0" smtClean="0"/>
              <a:t>Osastolla oleva muistisairas ikääntynyt kyselee sinulta hätääntyneenä miten hän pääsee kotiin. Hän tarrautuu luoksesi, eikä jätä rauhaan. </a:t>
            </a:r>
          </a:p>
          <a:p>
            <a:pPr>
              <a:buFont typeface="Wingdings" panose="05000000000000000000" pitchFamily="2" charset="2"/>
              <a:buChar char="Ø"/>
            </a:pPr>
            <a:r>
              <a:rPr lang="fi-FI" dirty="0" smtClean="0"/>
              <a:t>Mitä teet?</a:t>
            </a:r>
          </a:p>
          <a:p>
            <a:pPr>
              <a:buFont typeface="Wingdings" panose="05000000000000000000" pitchFamily="2" charset="2"/>
              <a:buChar char="Ø"/>
            </a:pPr>
            <a:endParaRPr lang="fi-FI" dirty="0"/>
          </a:p>
          <a:p>
            <a:pPr>
              <a:buFont typeface="Wingdings" panose="05000000000000000000" pitchFamily="2" charset="2"/>
              <a:buChar char="Ø"/>
            </a:pPr>
            <a:endParaRPr lang="fi-FI" dirty="0"/>
          </a:p>
        </p:txBody>
      </p:sp>
      <p:pic>
        <p:nvPicPr>
          <p:cNvPr id="8" name="Kuva 7">
            <a:extLst>
              <a:ext uri="{FF2B5EF4-FFF2-40B4-BE49-F238E27FC236}">
                <a16:creationId xmlns:a16="http://schemas.microsoft.com/office/drawing/2014/main" id="{3D14051B-ABDC-46A0-972C-756EFBC6243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12</a:t>
            </a:fld>
            <a:endParaRPr lang="fi-FI"/>
          </a:p>
        </p:txBody>
      </p:sp>
    </p:spTree>
    <p:extLst>
      <p:ext uri="{BB962C8B-B14F-4D97-AF65-F5344CB8AC3E}">
        <p14:creationId xmlns:p14="http://schemas.microsoft.com/office/powerpoint/2010/main" val="1454705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6102FEA3-DD1E-4268-A05A-BA80C79BDF95}"/>
              </a:ext>
            </a:extLst>
          </p:cNvPr>
          <p:cNvSpPr/>
          <p:nvPr/>
        </p:nvSpPr>
        <p:spPr>
          <a:xfrm>
            <a:off x="0" y="0"/>
            <a:ext cx="12192000" cy="1360171"/>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C8C28C8-6DC3-4401-ADDE-C81565095574}"/>
              </a:ext>
            </a:extLst>
          </p:cNvPr>
          <p:cNvSpPr>
            <a:spLocks noGrp="1"/>
          </p:cNvSpPr>
          <p:nvPr>
            <p:ph type="title"/>
          </p:nvPr>
        </p:nvSpPr>
        <p:spPr>
          <a:xfrm>
            <a:off x="838200" y="182881"/>
            <a:ext cx="10515600" cy="1177290"/>
          </a:xfrm>
        </p:spPr>
        <p:txBody>
          <a:bodyPr/>
          <a:lstStyle/>
          <a:p>
            <a:endParaRPr lang="fi-FI" b="1" dirty="0">
              <a:solidFill>
                <a:schemeClr val="bg1"/>
              </a:solidFill>
              <a:latin typeface="+mn-lt"/>
            </a:endParaRPr>
          </a:p>
        </p:txBody>
      </p:sp>
      <p:sp>
        <p:nvSpPr>
          <p:cNvPr id="5" name="Sisällön paikkamerkki 4">
            <a:extLst>
              <a:ext uri="{FF2B5EF4-FFF2-40B4-BE49-F238E27FC236}">
                <a16:creationId xmlns:a16="http://schemas.microsoft.com/office/drawing/2014/main" id="{2F763633-2796-4A0A-A8E0-A8C3DEDD4A0F}"/>
              </a:ext>
            </a:extLst>
          </p:cNvPr>
          <p:cNvSpPr>
            <a:spLocks noGrp="1"/>
          </p:cNvSpPr>
          <p:nvPr>
            <p:ph idx="1"/>
          </p:nvPr>
        </p:nvSpPr>
        <p:spPr>
          <a:xfrm>
            <a:off x="838200" y="1484314"/>
            <a:ext cx="10515600" cy="4351338"/>
          </a:xfrm>
        </p:spPr>
        <p:txBody>
          <a:bodyPr/>
          <a:lstStyle/>
          <a:p>
            <a:r>
              <a:rPr lang="fi-FI" dirty="0" smtClean="0"/>
              <a:t>Osastolla oleva potilasvaatteissa oleva henkilö on lähdössä samalla ovenavauksella, lukitulta ovelta, osastolta kanssasi. </a:t>
            </a:r>
          </a:p>
          <a:p>
            <a:pPr>
              <a:buFont typeface="Wingdings" panose="05000000000000000000" pitchFamily="2" charset="2"/>
              <a:buChar char="Ø"/>
            </a:pPr>
            <a:r>
              <a:rPr lang="fi-FI" dirty="0" smtClean="0"/>
              <a:t>Mitä teet? </a:t>
            </a:r>
          </a:p>
          <a:p>
            <a:r>
              <a:rPr lang="fi-FI" dirty="0" smtClean="0"/>
              <a:t>Entä jos poistumassa on omissa </a:t>
            </a:r>
            <a:r>
              <a:rPr lang="fi-FI" dirty="0" err="1" smtClean="0"/>
              <a:t>vaatteissaoleva</a:t>
            </a:r>
            <a:r>
              <a:rPr lang="fi-FI" dirty="0" smtClean="0"/>
              <a:t> henkilö ja oletkin tuonut tilauksen palveluasumisyksikköön. </a:t>
            </a:r>
          </a:p>
          <a:p>
            <a:pPr marL="0" indent="0">
              <a:buNone/>
            </a:pPr>
            <a:r>
              <a:rPr lang="fi-FI" dirty="0" smtClean="0"/>
              <a:t>&gt; Mitä teet?</a:t>
            </a:r>
            <a:endParaRPr lang="fi-FI" dirty="0"/>
          </a:p>
        </p:txBody>
      </p:sp>
      <p:pic>
        <p:nvPicPr>
          <p:cNvPr id="8" name="Kuva 7">
            <a:extLst>
              <a:ext uri="{FF2B5EF4-FFF2-40B4-BE49-F238E27FC236}">
                <a16:creationId xmlns:a16="http://schemas.microsoft.com/office/drawing/2014/main" id="{3D14051B-ABDC-46A0-972C-756EFBC6243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13</a:t>
            </a:fld>
            <a:endParaRPr lang="fi-FI"/>
          </a:p>
        </p:txBody>
      </p:sp>
    </p:spTree>
    <p:extLst>
      <p:ext uri="{BB962C8B-B14F-4D97-AF65-F5344CB8AC3E}">
        <p14:creationId xmlns:p14="http://schemas.microsoft.com/office/powerpoint/2010/main" val="188709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6102FEA3-DD1E-4268-A05A-BA80C79BDF95}"/>
              </a:ext>
            </a:extLst>
          </p:cNvPr>
          <p:cNvSpPr/>
          <p:nvPr/>
        </p:nvSpPr>
        <p:spPr>
          <a:xfrm>
            <a:off x="0" y="0"/>
            <a:ext cx="12192000" cy="1360171"/>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C8C28C8-6DC3-4401-ADDE-C81565095574}"/>
              </a:ext>
            </a:extLst>
          </p:cNvPr>
          <p:cNvSpPr>
            <a:spLocks noGrp="1"/>
          </p:cNvSpPr>
          <p:nvPr>
            <p:ph type="title"/>
          </p:nvPr>
        </p:nvSpPr>
        <p:spPr>
          <a:xfrm>
            <a:off x="838200" y="182881"/>
            <a:ext cx="10515600" cy="1177290"/>
          </a:xfrm>
        </p:spPr>
        <p:txBody>
          <a:bodyPr/>
          <a:lstStyle/>
          <a:p>
            <a:r>
              <a:rPr lang="fi-FI" b="1" dirty="0" smtClean="0">
                <a:solidFill>
                  <a:schemeClr val="bg1"/>
                </a:solidFill>
                <a:latin typeface="+mn-lt"/>
              </a:rPr>
              <a:t>Mitä teet tässä asiakaspalvelutilanteessa?</a:t>
            </a:r>
            <a:endParaRPr lang="fi-FI" b="1" dirty="0">
              <a:solidFill>
                <a:schemeClr val="bg1"/>
              </a:solidFill>
              <a:latin typeface="+mn-lt"/>
            </a:endParaRPr>
          </a:p>
        </p:txBody>
      </p:sp>
      <p:sp>
        <p:nvSpPr>
          <p:cNvPr id="5" name="Sisällön paikkamerkki 4">
            <a:extLst>
              <a:ext uri="{FF2B5EF4-FFF2-40B4-BE49-F238E27FC236}">
                <a16:creationId xmlns:a16="http://schemas.microsoft.com/office/drawing/2014/main" id="{2F763633-2796-4A0A-A8E0-A8C3DEDD4A0F}"/>
              </a:ext>
            </a:extLst>
          </p:cNvPr>
          <p:cNvSpPr>
            <a:spLocks noGrp="1"/>
          </p:cNvSpPr>
          <p:nvPr>
            <p:ph idx="1"/>
          </p:nvPr>
        </p:nvSpPr>
        <p:spPr>
          <a:xfrm>
            <a:off x="838200" y="1484314"/>
            <a:ext cx="10515600" cy="4351338"/>
          </a:xfrm>
        </p:spPr>
        <p:txBody>
          <a:bodyPr/>
          <a:lstStyle/>
          <a:p>
            <a:r>
              <a:rPr lang="fi-FI" dirty="0" smtClean="0"/>
              <a:t>Asiakas nappaa sinusta kiinni, puristamalla ja tarrautumalla sinua kovasti ranteesta. Tunnet kuinka kynnet menevät ihon alle. </a:t>
            </a:r>
          </a:p>
          <a:p>
            <a:pPr>
              <a:buFont typeface="Wingdings" panose="05000000000000000000" pitchFamily="2" charset="2"/>
              <a:buChar char="Ø"/>
            </a:pPr>
            <a:r>
              <a:rPr lang="fi-FI" dirty="0" smtClean="0"/>
              <a:t>Mitä teet? </a:t>
            </a:r>
          </a:p>
          <a:p>
            <a:pPr>
              <a:buFont typeface="Wingdings" panose="05000000000000000000" pitchFamily="2" charset="2"/>
              <a:buChar char="Ø"/>
            </a:pPr>
            <a:endParaRPr lang="fi-FI" dirty="0"/>
          </a:p>
          <a:p>
            <a:pPr>
              <a:buFont typeface="Wingdings" panose="05000000000000000000" pitchFamily="2" charset="2"/>
              <a:buChar char="Ø"/>
            </a:pPr>
            <a:r>
              <a:rPr lang="fi-FI" dirty="0">
                <a:hlinkClick r:id="rId2"/>
              </a:rPr>
              <a:t>https://</a:t>
            </a:r>
            <a:r>
              <a:rPr lang="fi-FI" dirty="0" smtClean="0">
                <a:hlinkClick r:id="rId2"/>
              </a:rPr>
              <a:t>www.youtube.com/watch?v=3qMwwNMAuOQ</a:t>
            </a:r>
            <a:endParaRPr lang="fi-FI" dirty="0" smtClean="0"/>
          </a:p>
          <a:p>
            <a:pPr>
              <a:buFont typeface="Wingdings" panose="05000000000000000000" pitchFamily="2" charset="2"/>
              <a:buChar char="Ø"/>
            </a:pPr>
            <a:r>
              <a:rPr lang="fi-FI" dirty="0">
                <a:hlinkClick r:id="rId3"/>
              </a:rPr>
              <a:t>https://</a:t>
            </a:r>
            <a:r>
              <a:rPr lang="fi-FI" dirty="0" smtClean="0">
                <a:hlinkClick r:id="rId3"/>
              </a:rPr>
              <a:t>www.youtube.com/watch?v=Dn7Let4tICI</a:t>
            </a:r>
            <a:endParaRPr lang="fi-FI" dirty="0" smtClean="0"/>
          </a:p>
          <a:p>
            <a:pPr>
              <a:buFont typeface="Wingdings" panose="05000000000000000000" pitchFamily="2" charset="2"/>
              <a:buChar char="Ø"/>
            </a:pPr>
            <a:endParaRPr lang="fi-FI" dirty="0" smtClean="0"/>
          </a:p>
          <a:p>
            <a:pPr>
              <a:buFont typeface="Wingdings" panose="05000000000000000000" pitchFamily="2" charset="2"/>
              <a:buChar char="Ø"/>
            </a:pPr>
            <a:r>
              <a:rPr lang="fi-FI" dirty="0">
                <a:hlinkClick r:id="rId4"/>
              </a:rPr>
              <a:t>https://www.youtube.com/watch?v=WCKj27jzRLI</a:t>
            </a:r>
            <a:endParaRPr lang="fi-FI" dirty="0"/>
          </a:p>
        </p:txBody>
      </p:sp>
      <p:pic>
        <p:nvPicPr>
          <p:cNvPr id="8" name="Kuva 7">
            <a:extLst>
              <a:ext uri="{FF2B5EF4-FFF2-40B4-BE49-F238E27FC236}">
                <a16:creationId xmlns:a16="http://schemas.microsoft.com/office/drawing/2014/main" id="{3D14051B-ABDC-46A0-972C-756EFBC6243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14</a:t>
            </a:fld>
            <a:endParaRPr lang="fi-FI"/>
          </a:p>
        </p:txBody>
      </p:sp>
    </p:spTree>
    <p:extLst>
      <p:ext uri="{BB962C8B-B14F-4D97-AF65-F5344CB8AC3E}">
        <p14:creationId xmlns:p14="http://schemas.microsoft.com/office/powerpoint/2010/main" val="67284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6102FEA3-DD1E-4268-A05A-BA80C79BDF95}"/>
              </a:ext>
            </a:extLst>
          </p:cNvPr>
          <p:cNvSpPr/>
          <p:nvPr/>
        </p:nvSpPr>
        <p:spPr>
          <a:xfrm>
            <a:off x="0" y="0"/>
            <a:ext cx="12192000" cy="1360171"/>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C8C28C8-6DC3-4401-ADDE-C81565095574}"/>
              </a:ext>
            </a:extLst>
          </p:cNvPr>
          <p:cNvSpPr>
            <a:spLocks noGrp="1"/>
          </p:cNvSpPr>
          <p:nvPr>
            <p:ph type="title"/>
          </p:nvPr>
        </p:nvSpPr>
        <p:spPr>
          <a:xfrm>
            <a:off x="838200" y="182881"/>
            <a:ext cx="10515600" cy="1177290"/>
          </a:xfrm>
        </p:spPr>
        <p:txBody>
          <a:bodyPr>
            <a:normAutofit fontScale="90000"/>
          </a:bodyPr>
          <a:lstStyle/>
          <a:p>
            <a:r>
              <a:rPr lang="fi-FI" sz="2400" b="1" dirty="0" smtClean="0">
                <a:solidFill>
                  <a:schemeClr val="bg1"/>
                </a:solidFill>
                <a:latin typeface="+mn-lt"/>
              </a:rPr>
              <a:t>HAASTAVAN ASIAKKAAN KOHTAAMINEN</a:t>
            </a:r>
            <a:br>
              <a:rPr lang="fi-FI" sz="2400" b="1" dirty="0" smtClean="0">
                <a:solidFill>
                  <a:schemeClr val="bg1"/>
                </a:solidFill>
                <a:latin typeface="+mn-lt"/>
              </a:rPr>
            </a:br>
            <a:r>
              <a:rPr lang="fi-FI" sz="2400" b="1" dirty="0" smtClean="0">
                <a:solidFill>
                  <a:schemeClr val="bg1"/>
                </a:solidFill>
                <a:latin typeface="+mn-lt"/>
              </a:rPr>
              <a:t>- etätehtävät</a:t>
            </a:r>
            <a:br>
              <a:rPr lang="fi-FI" sz="2400" b="1" dirty="0" smtClean="0">
                <a:solidFill>
                  <a:schemeClr val="bg1"/>
                </a:solidFill>
                <a:latin typeface="+mn-lt"/>
              </a:rPr>
            </a:br>
            <a:r>
              <a:rPr lang="fi-FI" sz="2400" b="1" dirty="0" smtClean="0">
                <a:solidFill>
                  <a:schemeClr val="bg1"/>
                </a:solidFill>
                <a:latin typeface="+mn-lt"/>
              </a:rPr>
              <a:t>Katso ja kuuntele video ja vastaa seuraaviin kysymyksiin </a:t>
            </a:r>
            <a:r>
              <a:rPr lang="fi-FI" sz="2400" dirty="0" smtClean="0">
                <a:hlinkClick r:id="rId2"/>
              </a:rPr>
              <a:t>https</a:t>
            </a:r>
            <a:r>
              <a:rPr lang="fi-FI" sz="2400" dirty="0">
                <a:hlinkClick r:id="rId2"/>
              </a:rPr>
              <a:t>://www.youtube.com/watch?v=WH6rbmA6HJ8</a:t>
            </a:r>
            <a:endParaRPr lang="fi-FI" sz="2400" b="1" dirty="0">
              <a:solidFill>
                <a:schemeClr val="bg1"/>
              </a:solidFill>
              <a:latin typeface="+mn-lt"/>
            </a:endParaRPr>
          </a:p>
        </p:txBody>
      </p:sp>
      <p:sp>
        <p:nvSpPr>
          <p:cNvPr id="5" name="Sisällön paikkamerkki 4">
            <a:extLst>
              <a:ext uri="{FF2B5EF4-FFF2-40B4-BE49-F238E27FC236}">
                <a16:creationId xmlns:a16="http://schemas.microsoft.com/office/drawing/2014/main" id="{2F763633-2796-4A0A-A8E0-A8C3DEDD4A0F}"/>
              </a:ext>
            </a:extLst>
          </p:cNvPr>
          <p:cNvSpPr>
            <a:spLocks noGrp="1"/>
          </p:cNvSpPr>
          <p:nvPr>
            <p:ph idx="1"/>
          </p:nvPr>
        </p:nvSpPr>
        <p:spPr>
          <a:xfrm>
            <a:off x="838200" y="1484314"/>
            <a:ext cx="10515600" cy="4351338"/>
          </a:xfrm>
        </p:spPr>
        <p:txBody>
          <a:bodyPr/>
          <a:lstStyle/>
          <a:p>
            <a:r>
              <a:rPr lang="fi-FI" dirty="0" smtClean="0"/>
              <a:t>Mitä on haastavan käytöksen takana?</a:t>
            </a:r>
          </a:p>
          <a:p>
            <a:r>
              <a:rPr lang="fi-FI" dirty="0" smtClean="0"/>
              <a:t>Miten voit ennaltaehkäistä haastavaa käytöstä?</a:t>
            </a:r>
          </a:p>
          <a:p>
            <a:r>
              <a:rPr lang="fi-FI" dirty="0" smtClean="0"/>
              <a:t>Miten kohtaat alkoholin tai päihteiden vaikutuksen alaisena olevan asiakkaan?</a:t>
            </a:r>
          </a:p>
          <a:p>
            <a:r>
              <a:rPr lang="fi-FI" dirty="0" smtClean="0"/>
              <a:t>Miten kohtaat alkoholia tai päihteitä käyttäjän?</a:t>
            </a:r>
          </a:p>
          <a:p>
            <a:r>
              <a:rPr lang="fi-FI" dirty="0" smtClean="0"/>
              <a:t>Miten masentunut ihminen kohdataan?</a:t>
            </a:r>
          </a:p>
          <a:p>
            <a:r>
              <a:rPr lang="fi-FI" dirty="0" smtClean="0"/>
              <a:t>Miten kohtaat itsetuhoisen asiakkaan? </a:t>
            </a:r>
            <a:endParaRPr lang="fi-FI" dirty="0" smtClean="0"/>
          </a:p>
          <a:p>
            <a:endParaRPr lang="fi-FI" dirty="0"/>
          </a:p>
        </p:txBody>
      </p:sp>
      <p:pic>
        <p:nvPicPr>
          <p:cNvPr id="8" name="Kuva 7">
            <a:extLst>
              <a:ext uri="{FF2B5EF4-FFF2-40B4-BE49-F238E27FC236}">
                <a16:creationId xmlns:a16="http://schemas.microsoft.com/office/drawing/2014/main" id="{3D14051B-ABDC-46A0-972C-756EFBC6243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2" name="Dian numeron paikkamerkki 1"/>
          <p:cNvSpPr>
            <a:spLocks noGrp="1"/>
          </p:cNvSpPr>
          <p:nvPr>
            <p:ph type="sldNum" sz="quarter" idx="12"/>
          </p:nvPr>
        </p:nvSpPr>
        <p:spPr/>
        <p:txBody>
          <a:bodyPr/>
          <a:lstStyle/>
          <a:p>
            <a:fld id="{85FF94B7-0746-4816-8E99-2A0B7C2FA06F}" type="slidenum">
              <a:rPr lang="fi-FI" smtClean="0"/>
              <a:t>15</a:t>
            </a:fld>
            <a:endParaRPr lang="fi-FI"/>
          </a:p>
        </p:txBody>
      </p:sp>
    </p:spTree>
    <p:extLst>
      <p:ext uri="{BB962C8B-B14F-4D97-AF65-F5344CB8AC3E}">
        <p14:creationId xmlns:p14="http://schemas.microsoft.com/office/powerpoint/2010/main" val="362115536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99F230-96D4-4F52-8131-BD7CD87E28DD}" vid="{E2392812-1343-4778-85FE-0F53C95AD468}"/>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FD052C69571584BA10F8ED101D50D95" ma:contentTypeVersion="11" ma:contentTypeDescription="Create a new document." ma:contentTypeScope="" ma:versionID="1bb532bb0bafdfb17578efd61dba9629">
  <xsd:schema xmlns:xsd="http://www.w3.org/2001/XMLSchema" xmlns:xs="http://www.w3.org/2001/XMLSchema" xmlns:p="http://schemas.microsoft.com/office/2006/metadata/properties" xmlns:ns3="4e352dd5-739b-402c-aa33-dfc1b5b75471" xmlns:ns4="74e959b2-e13f-4046-9f47-02e40d3fda51" targetNamespace="http://schemas.microsoft.com/office/2006/metadata/properties" ma:root="true" ma:fieldsID="fc1d98623ab744b4a5e8ee60fe64bf7f" ns3:_="" ns4:_="">
    <xsd:import namespace="4e352dd5-739b-402c-aa33-dfc1b5b75471"/>
    <xsd:import namespace="74e959b2-e13f-4046-9f47-02e40d3fda5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352dd5-739b-402c-aa33-dfc1b5b754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4e959b2-e13f-4046-9f47-02e40d3fda5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58B3F2-1529-4BE5-8DCC-603F638C236A}">
  <ds:schemaRefs>
    <ds:schemaRef ds:uri="http://schemas.microsoft.com/sharepoint/v3/contenttype/forms"/>
  </ds:schemaRefs>
</ds:datastoreItem>
</file>

<file path=customXml/itemProps2.xml><?xml version="1.0" encoding="utf-8"?>
<ds:datastoreItem xmlns:ds="http://schemas.openxmlformats.org/officeDocument/2006/customXml" ds:itemID="{0A094AFA-A771-48A0-ACDF-DEE850732952}">
  <ds:schemaRefs>
    <ds:schemaRef ds:uri="http://schemas.microsoft.com/office/2006/documentManagement/types"/>
    <ds:schemaRef ds:uri="4e352dd5-739b-402c-aa33-dfc1b5b75471"/>
    <ds:schemaRef ds:uri="http://purl.org/dc/elements/1.1/"/>
    <ds:schemaRef ds:uri="http://schemas.microsoft.com/office/2006/metadata/properties"/>
    <ds:schemaRef ds:uri="74e959b2-e13f-4046-9f47-02e40d3fda51"/>
    <ds:schemaRef ds:uri="http://purl.org/dc/term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FD044DA-23D7-40DB-957E-254CEE015E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352dd5-739b-402c-aa33-dfc1b5b75471"/>
    <ds:schemaRef ds:uri="74e959b2-e13f-4046-9f47-02e40d3fda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HELP malli1 (1)</Template>
  <TotalTime>196</TotalTime>
  <Words>566</Words>
  <Application>Microsoft Office PowerPoint</Application>
  <PresentationFormat>Laajakuva</PresentationFormat>
  <Paragraphs>102</Paragraphs>
  <Slides>15</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15</vt:i4>
      </vt:variant>
    </vt:vector>
  </HeadingPairs>
  <TitlesOfParts>
    <vt:vector size="20" baseType="lpstr">
      <vt:lpstr>Arial</vt:lpstr>
      <vt:lpstr>Calibri</vt:lpstr>
      <vt:lpstr>Calibri Light</vt:lpstr>
      <vt:lpstr>Wingdings</vt:lpstr>
      <vt:lpstr>Office-teema</vt:lpstr>
      <vt:lpstr>SOSIAALI- JA TERVEYSALAN ASIAKASPALVELU JA  HAASTAVAT ASIAKASKONTAKTIT</vt:lpstr>
      <vt:lpstr>ASIAKASPALVELU</vt:lpstr>
      <vt:lpstr>HAASTAVAN ASIAKKAAN KOHTAAMINEN</vt:lpstr>
      <vt:lpstr>HAASTAVAN ASIAKKAAN KOHTAAMINEN</vt:lpstr>
      <vt:lpstr>HAASTAVAN ASIAKKAAN KOHTAAMINEN</vt:lpstr>
      <vt:lpstr>HAASTAVAN ASIAKKAAN KOHTAAMINEN</vt:lpstr>
      <vt:lpstr>AGRESSIIVISEN ASIAKKAAN RAUHOTTAMINEN https://www.youtube.com/watch?v=r2tE3ShXML0</vt:lpstr>
      <vt:lpstr>ASIAKASPALAUTE</vt:lpstr>
      <vt:lpstr>ASIAKASPALAUTTEEN ANTAMINEN JA VASTAANOTTAMINEN</vt:lpstr>
      <vt:lpstr>Miten annat palautetta?</vt:lpstr>
      <vt:lpstr>Miten vastaanotat palautteen?</vt:lpstr>
      <vt:lpstr>Mitä teet tässä asiakaspalvelutilanteessa?</vt:lpstr>
      <vt:lpstr>PowerPoint-esitys</vt:lpstr>
      <vt:lpstr>Mitä teet tässä asiakaspalvelutilanteessa?</vt:lpstr>
      <vt:lpstr>HAASTAVAN ASIAKKAAN KOHTAAMINEN - etätehtävät Katso ja kuuntele video ja vastaa seuraaviin kysymyksiin https://www.youtube.com/watch?v=WH6rbmA6HJ8</vt:lpstr>
    </vt:vector>
  </TitlesOfParts>
  <Company>Salpaus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Tuula Hovilainen-Kilpinen</dc:creator>
  <cp:lastModifiedBy>Tuula Hovilainen-Kilpinen</cp:lastModifiedBy>
  <cp:revision>9</cp:revision>
  <dcterms:created xsi:type="dcterms:W3CDTF">2019-11-22T15:19:19Z</dcterms:created>
  <dcterms:modified xsi:type="dcterms:W3CDTF">2020-03-24T21:15:52Z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0x0101000FD052C69571584BA10F8ED101D50D95</vt:lpwstr>
  </property>
</Properties>
</file>