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61" r:id="rId32"/>
    <p:sldId id="260"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D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4" autoAdjust="0"/>
    <p:restoredTop sz="94660"/>
  </p:normalViewPr>
  <p:slideViewPr>
    <p:cSldViewPr snapToGrid="0">
      <p:cViewPr varScale="1">
        <p:scale>
          <a:sx n="227" d="100"/>
          <a:sy n="227" d="100"/>
        </p:scale>
        <p:origin x="57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37D30E-D108-431B-B843-C8BCA458B733}"/>
              </a:ext>
            </a:extLst>
          </p:cNvPr>
          <p:cNvSpPr>
            <a:spLocks noGrp="1"/>
          </p:cNvSpPr>
          <p:nvPr>
            <p:ph type="ctrTitle"/>
          </p:nvPr>
        </p:nvSpPr>
        <p:spPr>
          <a:xfrm>
            <a:off x="1524000" y="1122363"/>
            <a:ext cx="9144000" cy="2387600"/>
          </a:xfrm>
        </p:spPr>
        <p:txBody>
          <a:bodyPr anchor="b"/>
          <a:lstStyle>
            <a:lvl1pPr algn="ctr">
              <a:defRPr sz="6000"/>
            </a:lvl1pPr>
          </a:lstStyle>
          <a:p>
            <a:r>
              <a:rPr lang="et-EE"/>
              <a:t>Muutke tiitli laadi</a:t>
            </a:r>
            <a:endParaRPr lang="fi-FI"/>
          </a:p>
        </p:txBody>
      </p:sp>
      <p:sp>
        <p:nvSpPr>
          <p:cNvPr id="3" name="Alaotsikko 2">
            <a:extLst>
              <a:ext uri="{FF2B5EF4-FFF2-40B4-BE49-F238E27FC236}">
                <a16:creationId xmlns:a16="http://schemas.microsoft.com/office/drawing/2014/main" id="{F7FA7960-E879-4857-AD85-74B2794CBD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laadi muutmiseks</a:t>
            </a:r>
            <a:endParaRPr lang="fi-FI"/>
          </a:p>
        </p:txBody>
      </p:sp>
      <p:sp>
        <p:nvSpPr>
          <p:cNvPr id="4" name="Päivämäärän paikkamerkki 3">
            <a:extLst>
              <a:ext uri="{FF2B5EF4-FFF2-40B4-BE49-F238E27FC236}">
                <a16:creationId xmlns:a16="http://schemas.microsoft.com/office/drawing/2014/main" id="{2C8A9982-4A74-4477-AF52-EFFFB8E95C8F}"/>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1F0F0F82-859D-434A-9768-6A546F6A69B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A5389AC-85EE-4510-B4A9-2F2D98C3E9B6}"/>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1571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4225CC-9B4B-478D-8C6E-8D734060BD34}"/>
              </a:ext>
            </a:extLst>
          </p:cNvPr>
          <p:cNvSpPr>
            <a:spLocks noGrp="1"/>
          </p:cNvSpPr>
          <p:nvPr>
            <p:ph type="title"/>
          </p:nvPr>
        </p:nvSpPr>
        <p:spPr/>
        <p:txBody>
          <a:bodyPr/>
          <a:lstStyle/>
          <a:p>
            <a:r>
              <a:rPr lang="et-EE"/>
              <a:t>Muutke tiitli laadi</a:t>
            </a:r>
            <a:endParaRPr lang="fi-FI"/>
          </a:p>
        </p:txBody>
      </p:sp>
      <p:sp>
        <p:nvSpPr>
          <p:cNvPr id="3" name="Sisällön paikkamerkki 2">
            <a:extLst>
              <a:ext uri="{FF2B5EF4-FFF2-40B4-BE49-F238E27FC236}">
                <a16:creationId xmlns:a16="http://schemas.microsoft.com/office/drawing/2014/main" id="{3E40CBC4-EEF0-49FB-A3F7-D3858522932D}"/>
              </a:ext>
            </a:extLst>
          </p:cNvPr>
          <p:cNvSpPr>
            <a:spLocks noGrp="1"/>
          </p:cNvSpPr>
          <p:nvPr>
            <p:ph idx="1"/>
          </p:nvPr>
        </p:nvSpPr>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6CC127EC-B1D7-4689-A05F-956171F61517}"/>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3B8FA72E-42BC-4755-93F0-9FB69DA7D71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CC01DD-1039-4E2D-A35F-EC1390F99B54}"/>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21256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51392C-ECFC-4117-B498-66E7DCE23246}"/>
              </a:ext>
            </a:extLst>
          </p:cNvPr>
          <p:cNvSpPr>
            <a:spLocks noGrp="1"/>
          </p:cNvSpPr>
          <p:nvPr>
            <p:ph type="title"/>
          </p:nvPr>
        </p:nvSpPr>
        <p:spPr>
          <a:xfrm>
            <a:off x="831850" y="1709738"/>
            <a:ext cx="10515600" cy="2852737"/>
          </a:xfrm>
        </p:spPr>
        <p:txBody>
          <a:bodyPr anchor="b"/>
          <a:lstStyle>
            <a:lvl1pPr>
              <a:defRPr sz="6000"/>
            </a:lvl1pPr>
          </a:lstStyle>
          <a:p>
            <a:r>
              <a:rPr lang="et-EE"/>
              <a:t>Muutke tiitli laadi</a:t>
            </a:r>
            <a:endParaRPr lang="fi-FI"/>
          </a:p>
        </p:txBody>
      </p:sp>
      <p:sp>
        <p:nvSpPr>
          <p:cNvPr id="3" name="Tekstin paikkamerkki 2">
            <a:extLst>
              <a:ext uri="{FF2B5EF4-FFF2-40B4-BE49-F238E27FC236}">
                <a16:creationId xmlns:a16="http://schemas.microsoft.com/office/drawing/2014/main" id="{64C5AB02-0227-4CDF-BAFE-B65A7C2FA6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Muutke teksti laade</a:t>
            </a:r>
          </a:p>
        </p:txBody>
      </p:sp>
      <p:sp>
        <p:nvSpPr>
          <p:cNvPr id="4" name="Päivämäärän paikkamerkki 3">
            <a:extLst>
              <a:ext uri="{FF2B5EF4-FFF2-40B4-BE49-F238E27FC236}">
                <a16:creationId xmlns:a16="http://schemas.microsoft.com/office/drawing/2014/main" id="{2EE03B96-026F-4A98-9F9F-4FA0FE420042}"/>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CB3984F1-4AB0-4370-9D0F-D52368F75B7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CEA6BB9-CDD4-4D68-9FA1-E889D17EBAC1}"/>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2386971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3E8EF4-2B32-4999-B4E1-112A81A1C75D}"/>
              </a:ext>
            </a:extLst>
          </p:cNvPr>
          <p:cNvSpPr>
            <a:spLocks noGrp="1"/>
          </p:cNvSpPr>
          <p:nvPr>
            <p:ph type="title"/>
          </p:nvPr>
        </p:nvSpPr>
        <p:spPr/>
        <p:txBody>
          <a:bodyPr/>
          <a:lstStyle/>
          <a:p>
            <a:r>
              <a:rPr lang="et-EE"/>
              <a:t>Muutke tiitli laadi</a:t>
            </a:r>
            <a:endParaRPr lang="fi-FI"/>
          </a:p>
        </p:txBody>
      </p:sp>
      <p:sp>
        <p:nvSpPr>
          <p:cNvPr id="3" name="Sisällön paikkamerkki 2">
            <a:extLst>
              <a:ext uri="{FF2B5EF4-FFF2-40B4-BE49-F238E27FC236}">
                <a16:creationId xmlns:a16="http://schemas.microsoft.com/office/drawing/2014/main" id="{E2781507-698B-4660-A362-73DE9474D2F2}"/>
              </a:ext>
            </a:extLst>
          </p:cNvPr>
          <p:cNvSpPr>
            <a:spLocks noGrp="1"/>
          </p:cNvSpPr>
          <p:nvPr>
            <p:ph sz="half" idx="1"/>
          </p:nvPr>
        </p:nvSpPr>
        <p:spPr>
          <a:xfrm>
            <a:off x="838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Sisällön paikkamerkki 3">
            <a:extLst>
              <a:ext uri="{FF2B5EF4-FFF2-40B4-BE49-F238E27FC236}">
                <a16:creationId xmlns:a16="http://schemas.microsoft.com/office/drawing/2014/main" id="{9931B712-C9D6-4B64-A85B-4A25E47B318F}"/>
              </a:ext>
            </a:extLst>
          </p:cNvPr>
          <p:cNvSpPr>
            <a:spLocks noGrp="1"/>
          </p:cNvSpPr>
          <p:nvPr>
            <p:ph sz="half" idx="2"/>
          </p:nvPr>
        </p:nvSpPr>
        <p:spPr>
          <a:xfrm>
            <a:off x="6172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5" name="Päivämäärän paikkamerkki 4">
            <a:extLst>
              <a:ext uri="{FF2B5EF4-FFF2-40B4-BE49-F238E27FC236}">
                <a16:creationId xmlns:a16="http://schemas.microsoft.com/office/drawing/2014/main" id="{82AEF3D8-B539-465A-8E42-DCF043988A6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0BCDFD19-639C-43EA-972B-95142CF59E6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82340D6-ED0E-4F09-8105-12E8B7840E8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3211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68F4E5-51E0-473D-A64C-FC417F6D3E14}"/>
              </a:ext>
            </a:extLst>
          </p:cNvPr>
          <p:cNvSpPr>
            <a:spLocks noGrp="1"/>
          </p:cNvSpPr>
          <p:nvPr>
            <p:ph type="title"/>
          </p:nvPr>
        </p:nvSpPr>
        <p:spPr>
          <a:xfrm>
            <a:off x="839788" y="365125"/>
            <a:ext cx="10515600" cy="1325563"/>
          </a:xfrm>
        </p:spPr>
        <p:txBody>
          <a:bodyPr/>
          <a:lstStyle/>
          <a:p>
            <a:r>
              <a:rPr lang="et-EE"/>
              <a:t>Muutke tiitli laadi</a:t>
            </a:r>
            <a:endParaRPr lang="fi-FI"/>
          </a:p>
        </p:txBody>
      </p:sp>
      <p:sp>
        <p:nvSpPr>
          <p:cNvPr id="3" name="Tekstin paikkamerkki 2">
            <a:extLst>
              <a:ext uri="{FF2B5EF4-FFF2-40B4-BE49-F238E27FC236}">
                <a16:creationId xmlns:a16="http://schemas.microsoft.com/office/drawing/2014/main" id="{37D80691-2467-40F1-AA11-608E09B46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4" name="Sisällön paikkamerkki 3">
            <a:extLst>
              <a:ext uri="{FF2B5EF4-FFF2-40B4-BE49-F238E27FC236}">
                <a16:creationId xmlns:a16="http://schemas.microsoft.com/office/drawing/2014/main" id="{1010D425-656E-4621-8E7D-8FDC005CAF8A}"/>
              </a:ext>
            </a:extLst>
          </p:cNvPr>
          <p:cNvSpPr>
            <a:spLocks noGrp="1"/>
          </p:cNvSpPr>
          <p:nvPr>
            <p:ph sz="half" idx="2"/>
          </p:nvPr>
        </p:nvSpPr>
        <p:spPr>
          <a:xfrm>
            <a:off x="839788" y="2505075"/>
            <a:ext cx="5157787"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5" name="Tekstin paikkamerkki 4">
            <a:extLst>
              <a:ext uri="{FF2B5EF4-FFF2-40B4-BE49-F238E27FC236}">
                <a16:creationId xmlns:a16="http://schemas.microsoft.com/office/drawing/2014/main" id="{479FB61C-C4CD-4525-903A-4E3C8B2F3A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6" name="Sisällön paikkamerkki 5">
            <a:extLst>
              <a:ext uri="{FF2B5EF4-FFF2-40B4-BE49-F238E27FC236}">
                <a16:creationId xmlns:a16="http://schemas.microsoft.com/office/drawing/2014/main" id="{AB972E10-7383-489B-BE69-AAF12F86E0E3}"/>
              </a:ext>
            </a:extLst>
          </p:cNvPr>
          <p:cNvSpPr>
            <a:spLocks noGrp="1"/>
          </p:cNvSpPr>
          <p:nvPr>
            <p:ph sz="quarter" idx="4"/>
          </p:nvPr>
        </p:nvSpPr>
        <p:spPr>
          <a:xfrm>
            <a:off x="6172200" y="2505075"/>
            <a:ext cx="5183188"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7" name="Päivämäärän paikkamerkki 6">
            <a:extLst>
              <a:ext uri="{FF2B5EF4-FFF2-40B4-BE49-F238E27FC236}">
                <a16:creationId xmlns:a16="http://schemas.microsoft.com/office/drawing/2014/main" id="{6E7694C6-6FE7-487E-ACA2-62459994A8E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8" name="Alatunnisteen paikkamerkki 7">
            <a:extLst>
              <a:ext uri="{FF2B5EF4-FFF2-40B4-BE49-F238E27FC236}">
                <a16:creationId xmlns:a16="http://schemas.microsoft.com/office/drawing/2014/main" id="{FD93A8E2-ECAD-46DE-AD01-4F464BD97DC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AA0F1FF3-717F-4B6F-ABAF-87DAC4ABBDA5}"/>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99339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A9DEA-9832-4B01-A864-513B5EC1B1F6}"/>
              </a:ext>
            </a:extLst>
          </p:cNvPr>
          <p:cNvSpPr>
            <a:spLocks noGrp="1"/>
          </p:cNvSpPr>
          <p:nvPr>
            <p:ph type="title"/>
          </p:nvPr>
        </p:nvSpPr>
        <p:spPr/>
        <p:txBody>
          <a:bodyPr/>
          <a:lstStyle/>
          <a:p>
            <a:r>
              <a:rPr lang="et-EE"/>
              <a:t>Muutke tiitli laadi</a:t>
            </a:r>
            <a:endParaRPr lang="fi-FI"/>
          </a:p>
        </p:txBody>
      </p:sp>
      <p:sp>
        <p:nvSpPr>
          <p:cNvPr id="3" name="Päivämäärän paikkamerkki 2">
            <a:extLst>
              <a:ext uri="{FF2B5EF4-FFF2-40B4-BE49-F238E27FC236}">
                <a16:creationId xmlns:a16="http://schemas.microsoft.com/office/drawing/2014/main" id="{92D18AB2-BF80-439D-A81C-E6689972874D}"/>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4" name="Alatunnisteen paikkamerkki 3">
            <a:extLst>
              <a:ext uri="{FF2B5EF4-FFF2-40B4-BE49-F238E27FC236}">
                <a16:creationId xmlns:a16="http://schemas.microsoft.com/office/drawing/2014/main" id="{41D4839F-3237-470D-BF7F-35D3EFE6463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D5CB2367-DE50-4EBD-B5E0-6213A49DC6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7145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C2A0268-D685-4587-AC51-A7B7407F0B4E}"/>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3" name="Alatunnisteen paikkamerkki 2">
            <a:extLst>
              <a:ext uri="{FF2B5EF4-FFF2-40B4-BE49-F238E27FC236}">
                <a16:creationId xmlns:a16="http://schemas.microsoft.com/office/drawing/2014/main" id="{59F4DC1B-1F0D-449B-A78B-6B048A700AE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2298D853-9739-4F0D-B56B-D0F4D3AAE17E}"/>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0803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94BE03-62BD-4DCA-95E7-4ABEFA5B9003}"/>
              </a:ext>
            </a:extLst>
          </p:cNvPr>
          <p:cNvSpPr>
            <a:spLocks noGrp="1"/>
          </p:cNvSpPr>
          <p:nvPr>
            <p:ph type="title"/>
          </p:nvPr>
        </p:nvSpPr>
        <p:spPr>
          <a:xfrm>
            <a:off x="839788" y="457200"/>
            <a:ext cx="3932237" cy="1600200"/>
          </a:xfrm>
        </p:spPr>
        <p:txBody>
          <a:bodyPr anchor="b"/>
          <a:lstStyle>
            <a:lvl1pPr>
              <a:defRPr sz="3200"/>
            </a:lvl1pPr>
          </a:lstStyle>
          <a:p>
            <a:r>
              <a:rPr lang="et-EE"/>
              <a:t>Muutke tiitli laadi</a:t>
            </a:r>
            <a:endParaRPr lang="fi-FI"/>
          </a:p>
        </p:txBody>
      </p:sp>
      <p:sp>
        <p:nvSpPr>
          <p:cNvPr id="3" name="Sisällön paikkamerkki 2">
            <a:extLst>
              <a:ext uri="{FF2B5EF4-FFF2-40B4-BE49-F238E27FC236}">
                <a16:creationId xmlns:a16="http://schemas.microsoft.com/office/drawing/2014/main" id="{ADEC5382-08D8-4517-A13D-E22780D86E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Tekstin paikkamerkki 3">
            <a:extLst>
              <a:ext uri="{FF2B5EF4-FFF2-40B4-BE49-F238E27FC236}">
                <a16:creationId xmlns:a16="http://schemas.microsoft.com/office/drawing/2014/main" id="{318F6814-7B75-4C2F-A708-AF20A327B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Päivämäärän paikkamerkki 4">
            <a:extLst>
              <a:ext uri="{FF2B5EF4-FFF2-40B4-BE49-F238E27FC236}">
                <a16:creationId xmlns:a16="http://schemas.microsoft.com/office/drawing/2014/main" id="{35660559-6DA3-4430-A249-92C1161C9DA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15CD9069-5AC6-41F2-B65C-FD376181E50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3C90B5B-A99E-4FEE-8FEC-043F719E02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6576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BA506E-AA28-455B-BEBE-189D782B77E8}"/>
              </a:ext>
            </a:extLst>
          </p:cNvPr>
          <p:cNvSpPr>
            <a:spLocks noGrp="1"/>
          </p:cNvSpPr>
          <p:nvPr>
            <p:ph type="title"/>
          </p:nvPr>
        </p:nvSpPr>
        <p:spPr>
          <a:xfrm>
            <a:off x="839788" y="457200"/>
            <a:ext cx="3932237" cy="1600200"/>
          </a:xfrm>
        </p:spPr>
        <p:txBody>
          <a:bodyPr anchor="b"/>
          <a:lstStyle>
            <a:lvl1pPr>
              <a:defRPr sz="3200"/>
            </a:lvl1pPr>
          </a:lstStyle>
          <a:p>
            <a:r>
              <a:rPr lang="et-EE"/>
              <a:t>Muutke tiitli laadi</a:t>
            </a:r>
            <a:endParaRPr lang="fi-FI"/>
          </a:p>
        </p:txBody>
      </p:sp>
      <p:sp>
        <p:nvSpPr>
          <p:cNvPr id="3" name="Kuvan paikkamerkki 2">
            <a:extLst>
              <a:ext uri="{FF2B5EF4-FFF2-40B4-BE49-F238E27FC236}">
                <a16:creationId xmlns:a16="http://schemas.microsoft.com/office/drawing/2014/main" id="{EF8B8556-D8A1-433C-BC93-B85B064C2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t-EE"/>
              <a:t>Pildi lisamiseks klõpsake ikooni</a:t>
            </a:r>
            <a:endParaRPr lang="fi-FI"/>
          </a:p>
        </p:txBody>
      </p:sp>
      <p:sp>
        <p:nvSpPr>
          <p:cNvPr id="4" name="Tekstin paikkamerkki 3">
            <a:extLst>
              <a:ext uri="{FF2B5EF4-FFF2-40B4-BE49-F238E27FC236}">
                <a16:creationId xmlns:a16="http://schemas.microsoft.com/office/drawing/2014/main" id="{8110B8B1-B7EF-4175-BADD-25E1E5679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Päivämäärän paikkamerkki 4">
            <a:extLst>
              <a:ext uri="{FF2B5EF4-FFF2-40B4-BE49-F238E27FC236}">
                <a16:creationId xmlns:a16="http://schemas.microsoft.com/office/drawing/2014/main" id="{9650EB1F-7748-4332-BA26-5347D82EE1C4}"/>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020861CC-A206-4013-BFBE-BC4CD993EE5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5864859-8924-4F7E-BCE1-DA5586C59163}"/>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980168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E426C4-BACE-4BEE-9DA7-76B8A71983E3}"/>
              </a:ext>
            </a:extLst>
          </p:cNvPr>
          <p:cNvSpPr>
            <a:spLocks noGrp="1"/>
          </p:cNvSpPr>
          <p:nvPr>
            <p:ph type="title"/>
          </p:nvPr>
        </p:nvSpPr>
        <p:spPr/>
        <p:txBody>
          <a:bodyPr/>
          <a:lstStyle/>
          <a:p>
            <a:r>
              <a:rPr lang="et-EE"/>
              <a:t>Muutke tiitli laadi</a:t>
            </a:r>
            <a:endParaRPr lang="fi-FI"/>
          </a:p>
        </p:txBody>
      </p:sp>
      <p:sp>
        <p:nvSpPr>
          <p:cNvPr id="3" name="Pystysuoran tekstin paikkamerkki 2">
            <a:extLst>
              <a:ext uri="{FF2B5EF4-FFF2-40B4-BE49-F238E27FC236}">
                <a16:creationId xmlns:a16="http://schemas.microsoft.com/office/drawing/2014/main" id="{C054B826-2E6C-4EEE-A18C-E2281FAFC69A}"/>
              </a:ext>
            </a:extLst>
          </p:cNvPr>
          <p:cNvSpPr>
            <a:spLocks noGrp="1"/>
          </p:cNvSpPr>
          <p:nvPr>
            <p:ph type="body" orient="vert" idx="1"/>
          </p:nvPr>
        </p:nvSpPr>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F6E09C7D-3AC8-4235-AFF5-170C57013EA1}"/>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8E6831A0-3F89-44A8-9FAD-08FB432DD88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14FDC0-87B3-4A1A-8F40-34AE201F42B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33334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C185EA2B-636D-4B69-93B2-B28ACFC232B7}"/>
              </a:ext>
            </a:extLst>
          </p:cNvPr>
          <p:cNvSpPr>
            <a:spLocks noGrp="1"/>
          </p:cNvSpPr>
          <p:nvPr>
            <p:ph type="title" orient="vert"/>
          </p:nvPr>
        </p:nvSpPr>
        <p:spPr>
          <a:xfrm>
            <a:off x="8724900" y="365125"/>
            <a:ext cx="2628900" cy="5811838"/>
          </a:xfrm>
        </p:spPr>
        <p:txBody>
          <a:bodyPr vert="eaVert"/>
          <a:lstStyle/>
          <a:p>
            <a:r>
              <a:rPr lang="et-EE"/>
              <a:t>Muutke tiitli laadi</a:t>
            </a:r>
            <a:endParaRPr lang="fi-FI"/>
          </a:p>
        </p:txBody>
      </p:sp>
      <p:sp>
        <p:nvSpPr>
          <p:cNvPr id="3" name="Pystysuoran tekstin paikkamerkki 2">
            <a:extLst>
              <a:ext uri="{FF2B5EF4-FFF2-40B4-BE49-F238E27FC236}">
                <a16:creationId xmlns:a16="http://schemas.microsoft.com/office/drawing/2014/main" id="{9AAED873-8016-4CFD-84BA-5FC4059D16A0}"/>
              </a:ext>
            </a:extLst>
          </p:cNvPr>
          <p:cNvSpPr>
            <a:spLocks noGrp="1"/>
          </p:cNvSpPr>
          <p:nvPr>
            <p:ph type="body" orient="vert" idx="1"/>
          </p:nvPr>
        </p:nvSpPr>
        <p:spPr>
          <a:xfrm>
            <a:off x="838200" y="365125"/>
            <a:ext cx="7734300" cy="5811838"/>
          </a:xfrm>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FE3F857B-1167-4564-9C3A-4E5972E99D7C}"/>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DC223CA1-1A63-4C36-B065-4668C975220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A2D3735-A685-4294-ABE7-6B1CF55D95B2}"/>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61222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E3A701A-7087-42AD-93EF-D5EB80773A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B7FFD96-BB17-46EF-806B-0F157B5935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7E7CD28-556A-4E32-8B92-CA4D561892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32B01404-15EE-4B7A-BD19-FDF90D056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2945F2B2-6734-4427-8FF9-C11F7A7749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F94B7-0746-4816-8E99-2A0B7C2FA06F}" type="slidenum">
              <a:rPr lang="fi-FI" smtClean="0"/>
              <a:t>‹#›</a:t>
            </a:fld>
            <a:endParaRPr lang="fi-FI"/>
          </a:p>
        </p:txBody>
      </p:sp>
    </p:spTree>
    <p:extLst>
      <p:ext uri="{BB962C8B-B14F-4D97-AF65-F5344CB8AC3E}">
        <p14:creationId xmlns:p14="http://schemas.microsoft.com/office/powerpoint/2010/main" val="3901642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png"/><Relationship Id="rId7"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png"/><Relationship Id="rId9"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ABCB7282-ABFC-4585-8941-CA7CFE3A1343}"/>
              </a:ext>
            </a:extLst>
          </p:cNvPr>
          <p:cNvSpPr/>
          <p:nvPr/>
        </p:nvSpPr>
        <p:spPr>
          <a:xfrm>
            <a:off x="-3" y="1817370"/>
            <a:ext cx="12192003" cy="3440430"/>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Vastakkaiset kulmat leikattu 9">
            <a:extLst>
              <a:ext uri="{FF2B5EF4-FFF2-40B4-BE49-F238E27FC236}">
                <a16:creationId xmlns:a16="http://schemas.microsoft.com/office/drawing/2014/main" id="{856AF74C-75BF-423F-BC88-EE4DA6493BC3}"/>
              </a:ext>
            </a:extLst>
          </p:cNvPr>
          <p:cNvSpPr/>
          <p:nvPr/>
        </p:nvSpPr>
        <p:spPr>
          <a:xfrm flipH="1">
            <a:off x="-3" y="0"/>
            <a:ext cx="12192001" cy="6858000"/>
          </a:xfrm>
          <a:prstGeom prst="snip2DiagRect">
            <a:avLst>
              <a:gd name="adj1" fmla="val 0"/>
              <a:gd name="adj2" fmla="val 5000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E66F04C-CB56-4972-9287-69B9C622D3BF}"/>
              </a:ext>
            </a:extLst>
          </p:cNvPr>
          <p:cNvSpPr>
            <a:spLocks noGrp="1"/>
          </p:cNvSpPr>
          <p:nvPr>
            <p:ph type="ctrTitle"/>
          </p:nvPr>
        </p:nvSpPr>
        <p:spPr/>
        <p:txBody>
          <a:bodyPr>
            <a:normAutofit/>
          </a:bodyPr>
          <a:lstStyle/>
          <a:p>
            <a:br>
              <a:rPr lang="et-EE" dirty="0"/>
            </a:br>
            <a:r>
              <a:rPr lang="et-EE" dirty="0"/>
              <a:t> Logistika alused</a:t>
            </a:r>
            <a:br>
              <a:rPr lang="et-EE" dirty="0"/>
            </a:br>
            <a:r>
              <a:rPr lang="et-EE" sz="2200" dirty="0"/>
              <a:t>KOOSTAS TAMARA ŠERSTJUK</a:t>
            </a:r>
            <a:endParaRPr lang="fi-FI" sz="2200" b="1" dirty="0">
              <a:solidFill>
                <a:schemeClr val="bg1"/>
              </a:solidFill>
              <a:latin typeface="+mn-lt"/>
            </a:endParaRPr>
          </a:p>
        </p:txBody>
      </p:sp>
      <p:sp>
        <p:nvSpPr>
          <p:cNvPr id="3" name="Alaotsikko 2">
            <a:extLst>
              <a:ext uri="{FF2B5EF4-FFF2-40B4-BE49-F238E27FC236}">
                <a16:creationId xmlns:a16="http://schemas.microsoft.com/office/drawing/2014/main" id="{30087CB0-CAA3-45A4-9E9E-7A83387F421D}"/>
              </a:ext>
            </a:extLst>
          </p:cNvPr>
          <p:cNvSpPr>
            <a:spLocks noGrp="1"/>
          </p:cNvSpPr>
          <p:nvPr>
            <p:ph type="subTitle" idx="1"/>
          </p:nvPr>
        </p:nvSpPr>
        <p:spPr/>
        <p:txBody>
          <a:bodyPr/>
          <a:lstStyle/>
          <a:p>
            <a:endParaRPr lang="et-EE" dirty="0"/>
          </a:p>
          <a:p>
            <a:r>
              <a:rPr lang="et-EE" dirty="0"/>
              <a:t> 10-10-2019A</a:t>
            </a:r>
            <a:endParaRPr lang="fi-FI" dirty="0"/>
          </a:p>
        </p:txBody>
      </p:sp>
      <p:pic>
        <p:nvPicPr>
          <p:cNvPr id="5" name="Kuva 4">
            <a:extLst>
              <a:ext uri="{FF2B5EF4-FFF2-40B4-BE49-F238E27FC236}">
                <a16:creationId xmlns:a16="http://schemas.microsoft.com/office/drawing/2014/main" id="{1CF3ED6C-6C47-4AC2-B261-A0F6E7FC47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2690" y="5524549"/>
            <a:ext cx="1983307" cy="568548"/>
          </a:xfrm>
          <a:prstGeom prst="rect">
            <a:avLst/>
          </a:prstGeom>
        </p:spPr>
      </p:pic>
      <p:pic>
        <p:nvPicPr>
          <p:cNvPr id="7" name="Kuva 6">
            <a:extLst>
              <a:ext uri="{FF2B5EF4-FFF2-40B4-BE49-F238E27FC236}">
                <a16:creationId xmlns:a16="http://schemas.microsoft.com/office/drawing/2014/main" id="{52AAF4C4-D9C2-4B43-927A-9B3B2878A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8548" y="6170425"/>
            <a:ext cx="2077449" cy="593405"/>
          </a:xfrm>
          <a:prstGeom prst="rect">
            <a:avLst/>
          </a:prstGeom>
        </p:spPr>
      </p:pic>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296" y="-26845"/>
            <a:ext cx="2483645" cy="1655763"/>
          </a:xfrm>
          <a:prstGeom prst="rect">
            <a:avLst/>
          </a:prstGeom>
        </p:spPr>
      </p:pic>
    </p:spTree>
    <p:extLst>
      <p:ext uri="{BB962C8B-B14F-4D97-AF65-F5344CB8AC3E}">
        <p14:creationId xmlns:p14="http://schemas.microsoft.com/office/powerpoint/2010/main" val="1665537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normAutofit/>
          </a:bodyPr>
          <a:lstStyle/>
          <a:p>
            <a:r>
              <a:rPr lang="et-EE" dirty="0"/>
              <a:t>Eessõna</a:t>
            </a:r>
            <a:br>
              <a:rPr lang="et-EE" dirty="0"/>
            </a:br>
            <a:endParaRPr lang="fi-FI" b="1"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838200" y="1825625"/>
            <a:ext cx="10515600" cy="3935095"/>
          </a:xfrm>
        </p:spPr>
        <p:txBody>
          <a:bodyPr/>
          <a:lstStyle/>
          <a:p>
            <a:pPr marL="0" indent="0">
              <a:buNone/>
            </a:pPr>
            <a:r>
              <a:rPr lang="fi-FI" dirty="0" err="1"/>
              <a:t>Keegi</a:t>
            </a:r>
            <a:r>
              <a:rPr lang="fi-FI" dirty="0"/>
              <a:t> ei valmista </a:t>
            </a:r>
            <a:r>
              <a:rPr lang="fi-FI" dirty="0" err="1"/>
              <a:t>lukku</a:t>
            </a:r>
            <a:r>
              <a:rPr lang="fi-FI" dirty="0"/>
              <a:t> ilma</a:t>
            </a:r>
            <a:r>
              <a:rPr lang="et-EE" dirty="0"/>
              <a:t> võtmeta, </a:t>
            </a:r>
            <a:r>
              <a:rPr lang="fi-FI" dirty="0" err="1"/>
              <a:t>samamoodi</a:t>
            </a:r>
            <a:r>
              <a:rPr lang="fi-FI" dirty="0"/>
              <a:t> </a:t>
            </a:r>
            <a:r>
              <a:rPr lang="fi-FI" dirty="0" err="1"/>
              <a:t>elus</a:t>
            </a:r>
            <a:r>
              <a:rPr lang="fi-FI" dirty="0"/>
              <a:t> ei ole probleemi</a:t>
            </a:r>
            <a:r>
              <a:rPr lang="et-EE" dirty="0"/>
              <a:t>,</a:t>
            </a:r>
            <a:r>
              <a:rPr lang="fi-FI" dirty="0"/>
              <a:t> </a:t>
            </a:r>
            <a:r>
              <a:rPr lang="fi-FI" dirty="0" err="1"/>
              <a:t>millel</a:t>
            </a:r>
            <a:r>
              <a:rPr lang="fi-FI" dirty="0"/>
              <a:t> ei ole </a:t>
            </a:r>
            <a:r>
              <a:rPr lang="fi-FI" dirty="0" err="1"/>
              <a:t>lahendust</a:t>
            </a:r>
            <a:r>
              <a:rPr lang="fi-FI" dirty="0"/>
              <a:t> (</a:t>
            </a:r>
            <a:r>
              <a:rPr lang="fi-FI" dirty="0" err="1"/>
              <a:t>tundmatu</a:t>
            </a:r>
            <a:r>
              <a:rPr lang="fi-FI" dirty="0"/>
              <a:t> </a:t>
            </a:r>
            <a:r>
              <a:rPr lang="fi-FI" dirty="0" err="1"/>
              <a:t>autor</a:t>
            </a:r>
            <a:r>
              <a:rPr lang="fi-FI" dirty="0"/>
              <a:t>).</a:t>
            </a:r>
            <a:endParaRPr lang="et-EE" dirty="0"/>
          </a:p>
          <a:p>
            <a:pPr marL="0" indent="0">
              <a:buNone/>
            </a:pPr>
            <a:endParaRPr lang="fi-FI" dirty="0"/>
          </a:p>
          <a:p>
            <a:pPr marL="0" indent="0">
              <a:buNone/>
            </a:pPr>
            <a:r>
              <a:rPr lang="et-EE" dirty="0"/>
              <a:t>Logistika läbi analüüsi, kogemuste ja teadmiste lahendab ja sellega kõrvaldab probleemid MV liikumisel ja käitlemisel.</a:t>
            </a:r>
          </a:p>
          <a:p>
            <a:pPr marL="0" indent="0">
              <a:buNone/>
            </a:pPr>
            <a:r>
              <a:rPr lang="et-EE" dirty="0"/>
              <a:t> </a:t>
            </a:r>
            <a:endParaRPr lang="fi-FI"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Tree>
    <p:extLst>
      <p:ext uri="{BB962C8B-B14F-4D97-AF65-F5344CB8AC3E}">
        <p14:creationId xmlns:p14="http://schemas.microsoft.com/office/powerpoint/2010/main" val="26791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0"/>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838200" y="182881"/>
            <a:ext cx="10515600" cy="1177290"/>
          </a:xfrm>
        </p:spPr>
        <p:txBody>
          <a:bodyPr>
            <a:normAutofit fontScale="90000"/>
          </a:bodyPr>
          <a:lstStyle/>
          <a:p>
            <a:r>
              <a:rPr lang="et-EE" dirty="0"/>
              <a:t>Logistika ajalugu ja määratlused</a:t>
            </a:r>
            <a:br>
              <a:rPr lang="et-EE" dirty="0"/>
            </a:br>
            <a:r>
              <a:rPr lang="et-EE" dirty="0"/>
              <a:t>10.10.2019a</a:t>
            </a:r>
            <a:endParaRPr lang="fi-FI" b="1" dirty="0">
              <a:solidFill>
                <a:schemeClr val="bg1"/>
              </a:solidFill>
              <a:latin typeface="+mn-lt"/>
            </a:endParaRPr>
          </a:p>
        </p:txBody>
      </p:sp>
      <p:sp>
        <p:nvSpPr>
          <p:cNvPr id="5" name="Sisällön paikkamerkki 4">
            <a:extLst>
              <a:ext uri="{FF2B5EF4-FFF2-40B4-BE49-F238E27FC236}">
                <a16:creationId xmlns:a16="http://schemas.microsoft.com/office/drawing/2014/main" id="{2F763633-2796-4A0A-A8E0-A8C3DEDD4A0F}"/>
              </a:ext>
            </a:extLst>
          </p:cNvPr>
          <p:cNvSpPr>
            <a:spLocks noGrp="1"/>
          </p:cNvSpPr>
          <p:nvPr>
            <p:ph idx="1"/>
          </p:nvPr>
        </p:nvSpPr>
        <p:spPr>
          <a:xfrm>
            <a:off x="838200" y="1360171"/>
            <a:ext cx="10515600" cy="4351338"/>
          </a:xfrm>
        </p:spPr>
        <p:txBody>
          <a:bodyPr/>
          <a:lstStyle/>
          <a:p>
            <a:pPr marL="0" indent="0">
              <a:buNone/>
            </a:pPr>
            <a:endParaRPr lang="et-EE" b="1" dirty="0"/>
          </a:p>
          <a:p>
            <a:pPr marL="0" indent="0">
              <a:buNone/>
            </a:pPr>
            <a:r>
              <a:rPr lang="fi-FI" dirty="0" err="1"/>
              <a:t>Logistika</a:t>
            </a:r>
            <a:r>
              <a:rPr lang="fi-FI" dirty="0"/>
              <a:t> </a:t>
            </a:r>
            <a:r>
              <a:rPr lang="fi-FI" dirty="0" err="1"/>
              <a:t>kui</a:t>
            </a:r>
            <a:r>
              <a:rPr lang="fi-FI" dirty="0"/>
              <a:t> </a:t>
            </a:r>
            <a:r>
              <a:rPr lang="fi-FI" dirty="0" err="1"/>
              <a:t>käsitööndust</a:t>
            </a:r>
            <a:r>
              <a:rPr lang="fi-FI" dirty="0"/>
              <a:t> ja </a:t>
            </a:r>
            <a:r>
              <a:rPr lang="fi-FI" dirty="0" err="1"/>
              <a:t>kauplemist</a:t>
            </a:r>
            <a:r>
              <a:rPr lang="fi-FI" dirty="0"/>
              <a:t> </a:t>
            </a:r>
            <a:r>
              <a:rPr lang="fi-FI" dirty="0" err="1"/>
              <a:t>teenindav</a:t>
            </a:r>
            <a:r>
              <a:rPr lang="fi-FI" dirty="0"/>
              <a:t> </a:t>
            </a:r>
            <a:r>
              <a:rPr lang="fi-FI" dirty="0" err="1"/>
              <a:t>valdkond</a:t>
            </a:r>
            <a:r>
              <a:rPr lang="fi-FI" dirty="0"/>
              <a:t> on </a:t>
            </a:r>
            <a:r>
              <a:rPr lang="fi-FI" dirty="0" err="1"/>
              <a:t>eksisteerinud</a:t>
            </a:r>
            <a:r>
              <a:rPr lang="fi-FI" dirty="0"/>
              <a:t> </a:t>
            </a:r>
            <a:r>
              <a:rPr lang="fi-FI" dirty="0" err="1"/>
              <a:t>juba</a:t>
            </a:r>
            <a:r>
              <a:rPr lang="fi-FI" dirty="0"/>
              <a:t> </a:t>
            </a:r>
            <a:r>
              <a:rPr lang="fi-FI" dirty="0" err="1"/>
              <a:t>mitmeid</a:t>
            </a:r>
            <a:r>
              <a:rPr lang="fi-FI" dirty="0"/>
              <a:t> </a:t>
            </a:r>
            <a:r>
              <a:rPr lang="et-EE" dirty="0"/>
              <a:t>aastatuhandeid. Kaupu transporditi juba kauges minevikus laevade veoloomadega, algul </a:t>
            </a:r>
            <a:r>
              <a:rPr lang="sv-SE" dirty="0"/>
              <a:t>härgade ja kaamelite, hiljem hobustega. </a:t>
            </a:r>
          </a:p>
          <a:p>
            <a:pPr marL="0" indent="0">
              <a:buNone/>
            </a:pPr>
            <a:r>
              <a:rPr lang="et-EE" dirty="0"/>
              <a:t>Hoiustamiseks kasutati algelisi ladusid viljatagavara ja muude säilivate toiduainete pikaajaliseks hoidmiseks kuni järgmise saagini.</a:t>
            </a:r>
          </a:p>
          <a:p>
            <a:pPr marL="0" indent="0">
              <a:buNone/>
            </a:pPr>
            <a:endParaRPr lang="fi-FI" dirty="0"/>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Tree>
    <p:extLst>
      <p:ext uri="{BB962C8B-B14F-4D97-AF65-F5344CB8AC3E}">
        <p14:creationId xmlns:p14="http://schemas.microsoft.com/office/powerpoint/2010/main" val="2640079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838200" y="193039"/>
            <a:ext cx="10515600" cy="1325563"/>
          </a:xfrm>
        </p:spPr>
        <p:txBody>
          <a:bodyPr/>
          <a:lstStyle/>
          <a:p>
            <a:r>
              <a:rPr lang="et-EE" b="1" dirty="0">
                <a:latin typeface="+mn-lt"/>
              </a:rPr>
              <a:t>Logistika</a:t>
            </a:r>
            <a:endParaRPr lang="fi-FI" b="1" dirty="0">
              <a:latin typeface="+mn-lt"/>
            </a:endParaRPr>
          </a:p>
        </p:txBody>
      </p:sp>
      <p:sp>
        <p:nvSpPr>
          <p:cNvPr id="3" name="Sisällön paikkamerkki 2">
            <a:extLst>
              <a:ext uri="{FF2B5EF4-FFF2-40B4-BE49-F238E27FC236}">
                <a16:creationId xmlns:a16="http://schemas.microsoft.com/office/drawing/2014/main" id="{08E4117D-D3AA-4A42-A70D-063C3EA8F222}"/>
              </a:ext>
            </a:extLst>
          </p:cNvPr>
          <p:cNvSpPr>
            <a:spLocks noGrp="1"/>
          </p:cNvSpPr>
          <p:nvPr>
            <p:ph idx="1"/>
          </p:nvPr>
        </p:nvSpPr>
        <p:spPr>
          <a:xfrm>
            <a:off x="838200" y="1495742"/>
            <a:ext cx="10515600" cy="4351338"/>
          </a:xfrm>
        </p:spPr>
        <p:txBody>
          <a:bodyPr/>
          <a:lstStyle/>
          <a:p>
            <a:endParaRPr lang="et-EE" dirty="0"/>
          </a:p>
          <a:p>
            <a:pPr marL="0" indent="0">
              <a:buNone/>
            </a:pPr>
            <a:r>
              <a:rPr lang="fi-FI" dirty="0" err="1"/>
              <a:t>Tänapäevase</a:t>
            </a:r>
            <a:r>
              <a:rPr lang="fi-FI" dirty="0"/>
              <a:t> </a:t>
            </a:r>
            <a:r>
              <a:rPr lang="fi-FI" dirty="0" err="1"/>
              <a:t>ärilogistika</a:t>
            </a:r>
            <a:r>
              <a:rPr lang="fi-FI" dirty="0"/>
              <a:t> </a:t>
            </a:r>
            <a:r>
              <a:rPr lang="fi-FI" dirty="0" err="1"/>
              <a:t>juured</a:t>
            </a:r>
            <a:r>
              <a:rPr lang="fi-FI" dirty="0"/>
              <a:t> on </a:t>
            </a:r>
            <a:r>
              <a:rPr lang="fi-FI" dirty="0" err="1"/>
              <a:t>suures</a:t>
            </a:r>
            <a:r>
              <a:rPr lang="fi-FI" dirty="0"/>
              <a:t> </a:t>
            </a:r>
            <a:r>
              <a:rPr lang="fi-FI" dirty="0" err="1"/>
              <a:t>osas</a:t>
            </a:r>
            <a:r>
              <a:rPr lang="fi-FI" dirty="0"/>
              <a:t> </a:t>
            </a:r>
            <a:r>
              <a:rPr lang="fi-FI" dirty="0" err="1"/>
              <a:t>sõjanduses</a:t>
            </a:r>
            <a:r>
              <a:rPr lang="fi-FI" dirty="0"/>
              <a:t>. </a:t>
            </a:r>
          </a:p>
          <a:p>
            <a:pPr marL="0" indent="0">
              <a:buNone/>
            </a:pPr>
            <a:r>
              <a:rPr lang="et-EE" dirty="0"/>
              <a:t>Analoogiliselt ärilogistika vajadusega, läbi ajaloo on olnud väejuhid probleemide ees, kuidas toimetada lühikese aja jooksul mitmete piirangute olemasolul lähtekohast sihtkohta suuri kaubakoguseid, kui on tekkinud vajadus liikuda mitmekümnest või mitmesajatuhandelisest sõdurist koosneva sõjaväega sadu ja tuhandeid kilomeetreid. </a:t>
            </a:r>
          </a:p>
          <a:p>
            <a:pPr marL="0" indent="0">
              <a:buNone/>
            </a:pPr>
            <a:endParaRPr lang="fi-FI" dirty="0"/>
          </a:p>
        </p:txBody>
      </p:sp>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0082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a:t>
            </a:r>
          </a:p>
        </p:txBody>
      </p:sp>
      <p:sp>
        <p:nvSpPr>
          <p:cNvPr id="3" name="Sisu kohatäide 2"/>
          <p:cNvSpPr>
            <a:spLocks noGrp="1"/>
          </p:cNvSpPr>
          <p:nvPr>
            <p:ph idx="1"/>
          </p:nvPr>
        </p:nvSpPr>
        <p:spPr/>
        <p:txBody>
          <a:bodyPr>
            <a:normAutofit/>
          </a:bodyPr>
          <a:lstStyle/>
          <a:p>
            <a:pPr marL="0" indent="0">
              <a:buNone/>
            </a:pPr>
            <a:r>
              <a:rPr lang="et-EE" dirty="0"/>
              <a:t>Kuna ärilogistika on tootmist ja kaubandust teenindav, paljudest omavahel seotud valdkondadest koosnev tegevusala, on seda logistikaspetsialistid määratlenud veidi erinevalt. Logistika arengu tõttu on saanud aja jooksul selgemaks logistika olemus, ärilised ülesanded ning eesmärgid, mistõttu määratlused on muutunud aja jooksul täpsemaks ja vastavad rohkem valdkonna sisule. </a:t>
            </a:r>
          </a:p>
          <a:p>
            <a:pPr marL="0" indent="0">
              <a:buNone/>
            </a:pPr>
            <a:r>
              <a:rPr lang="et-EE" dirty="0"/>
              <a:t>Kuna logistika peamine eesmärk lähtub vajadusest teenindada turul tarbijat ja pakkuda talle vajalikke tooteid ning teenuseid, on logistika missiooni määratlemisel kesksel kohal tarbija. </a:t>
            </a:r>
          </a:p>
          <a:p>
            <a:pPr marL="0" indent="0">
              <a:buNone/>
            </a:pPr>
            <a:endParaRPr lang="et-E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999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a:t>
            </a:r>
          </a:p>
        </p:txBody>
      </p:sp>
      <p:sp>
        <p:nvSpPr>
          <p:cNvPr id="3" name="Sisu kohatäide 2"/>
          <p:cNvSpPr>
            <a:spLocks noGrp="1"/>
          </p:cNvSpPr>
          <p:nvPr>
            <p:ph idx="1"/>
          </p:nvPr>
        </p:nvSpPr>
        <p:spPr/>
        <p:txBody>
          <a:bodyPr/>
          <a:lstStyle/>
          <a:p>
            <a:endParaRPr lang="et-EE" dirty="0"/>
          </a:p>
          <a:p>
            <a:pPr marL="0" indent="0">
              <a:buNone/>
            </a:pPr>
            <a:r>
              <a:rPr lang="fi-FI" dirty="0" err="1"/>
              <a:t>Logistikat</a:t>
            </a:r>
            <a:r>
              <a:rPr lang="fi-FI" dirty="0"/>
              <a:t> </a:t>
            </a:r>
            <a:r>
              <a:rPr lang="fi-FI" dirty="0" err="1"/>
              <a:t>tuleks</a:t>
            </a:r>
            <a:r>
              <a:rPr lang="fi-FI" dirty="0"/>
              <a:t> </a:t>
            </a:r>
            <a:r>
              <a:rPr lang="fi-FI" dirty="0" err="1"/>
              <a:t>käsitleda</a:t>
            </a:r>
            <a:r>
              <a:rPr lang="fi-FI" dirty="0"/>
              <a:t> ja </a:t>
            </a:r>
            <a:r>
              <a:rPr lang="fi-FI" dirty="0" err="1"/>
              <a:t>uurida</a:t>
            </a:r>
            <a:r>
              <a:rPr lang="fi-FI" dirty="0"/>
              <a:t> </a:t>
            </a:r>
            <a:r>
              <a:rPr lang="fi-FI" dirty="0" err="1"/>
              <a:t>protsessina</a:t>
            </a:r>
            <a:r>
              <a:rPr lang="fi-FI" dirty="0"/>
              <a:t> </a:t>
            </a:r>
            <a:r>
              <a:rPr lang="fi-FI" dirty="0" err="1"/>
              <a:t>ehk</a:t>
            </a:r>
            <a:r>
              <a:rPr lang="fi-FI" dirty="0"/>
              <a:t> </a:t>
            </a:r>
            <a:r>
              <a:rPr lang="fi-FI" dirty="0" err="1"/>
              <a:t>erinevate</a:t>
            </a:r>
            <a:r>
              <a:rPr lang="fi-FI" dirty="0"/>
              <a:t> </a:t>
            </a:r>
            <a:r>
              <a:rPr lang="fi-FI" dirty="0" err="1"/>
              <a:t>toimingute</a:t>
            </a:r>
            <a:r>
              <a:rPr lang="fi-FI" dirty="0"/>
              <a:t> </a:t>
            </a:r>
            <a:r>
              <a:rPr lang="fi-FI" dirty="0" err="1"/>
              <a:t>jadana</a:t>
            </a:r>
            <a:r>
              <a:rPr lang="fi-FI" dirty="0"/>
              <a:t>. </a:t>
            </a:r>
          </a:p>
          <a:p>
            <a:pPr marL="0" indent="0">
              <a:buNone/>
            </a:pPr>
            <a:r>
              <a:rPr lang="et-EE" dirty="0"/>
              <a:t>Logistika tõhustamiseks tuleb üldjuhul ettevõtte kasumlikkust ja rentaablust suurendada. </a:t>
            </a:r>
          </a:p>
          <a:p>
            <a:pPr marL="0" indent="0">
              <a:buNone/>
            </a:pPr>
            <a:r>
              <a:rPr lang="et-EE" dirty="0"/>
              <a:t>Logistika missiooniks on tagada tarbijaile vajalike kaupade ja teenuste saadavus sobiva hinnaga, soovitud kohas ja soovitud koguses“. </a:t>
            </a:r>
          </a:p>
          <a:p>
            <a:endParaRPr lang="et-EE"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747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a:t>
            </a:r>
          </a:p>
        </p:txBody>
      </p:sp>
      <p:sp>
        <p:nvSpPr>
          <p:cNvPr id="3" name="Sisu kohatäide 2"/>
          <p:cNvSpPr>
            <a:spLocks noGrp="1"/>
          </p:cNvSpPr>
          <p:nvPr>
            <p:ph idx="1"/>
          </p:nvPr>
        </p:nvSpPr>
        <p:spPr/>
        <p:txBody>
          <a:bodyPr/>
          <a:lstStyle/>
          <a:p>
            <a:pPr marL="0" indent="0">
              <a:buNone/>
            </a:pPr>
            <a:r>
              <a:rPr lang="et-EE" dirty="0"/>
              <a:t>Logistika arengu etapid on otseselt seotud ühiskonna tegevuse arendamisega.</a:t>
            </a:r>
          </a:p>
          <a:p>
            <a:pPr marL="0" indent="0">
              <a:buNone/>
            </a:pPr>
            <a:r>
              <a:rPr lang="et-EE" dirty="0"/>
              <a:t>Näiteks: info edastamiseks kasutati 15 aastat tagasi telefonisidet, telegrammi või kirja saatmist. Nüüd....! </a:t>
            </a:r>
          </a:p>
          <a:p>
            <a:pPr marL="0" indent="0">
              <a:buNone/>
            </a:pPr>
            <a:r>
              <a:rPr lang="et-EE" dirty="0"/>
              <a:t>K</a:t>
            </a:r>
            <a:r>
              <a:rPr lang="sv-SE" dirty="0"/>
              <a:t>as infotehnoloogia areng mõjutas logistika tegevust? Kindlasti!</a:t>
            </a:r>
          </a:p>
          <a:p>
            <a:pPr marL="0" indent="0">
              <a:buNone/>
            </a:pPr>
            <a:r>
              <a:rPr lang="fi-FI" dirty="0" err="1"/>
              <a:t>Logistika</a:t>
            </a:r>
            <a:r>
              <a:rPr lang="fi-FI" dirty="0"/>
              <a:t> </a:t>
            </a:r>
            <a:r>
              <a:rPr lang="fi-FI" dirty="0" err="1"/>
              <a:t>areng</a:t>
            </a:r>
            <a:r>
              <a:rPr lang="fi-FI" dirty="0"/>
              <a:t> </a:t>
            </a:r>
            <a:r>
              <a:rPr lang="fi-FI" dirty="0" err="1"/>
              <a:t>aitab</a:t>
            </a:r>
            <a:r>
              <a:rPr lang="fi-FI" dirty="0"/>
              <a:t> </a:t>
            </a:r>
            <a:r>
              <a:rPr lang="fi-FI" dirty="0" err="1"/>
              <a:t>paremini</a:t>
            </a:r>
            <a:r>
              <a:rPr lang="fi-FI" dirty="0"/>
              <a:t> </a:t>
            </a:r>
            <a:r>
              <a:rPr lang="fi-FI" dirty="0" err="1"/>
              <a:t>mõista</a:t>
            </a:r>
            <a:r>
              <a:rPr lang="fi-FI" dirty="0"/>
              <a:t> </a:t>
            </a:r>
            <a:r>
              <a:rPr lang="fi-FI" dirty="0" err="1"/>
              <a:t>logistika</a:t>
            </a:r>
            <a:r>
              <a:rPr lang="fi-FI" dirty="0"/>
              <a:t>  </a:t>
            </a:r>
            <a:r>
              <a:rPr lang="fi-FI" dirty="0" err="1"/>
              <a:t>mõisted</a:t>
            </a:r>
            <a:r>
              <a:rPr lang="fi-FI" dirty="0"/>
              <a:t> ja </a:t>
            </a:r>
            <a:r>
              <a:rPr lang="fi-FI" dirty="0" err="1"/>
              <a:t>termineid</a:t>
            </a:r>
            <a:r>
              <a:rPr lang="fi-FI" dirty="0"/>
              <a:t>. </a:t>
            </a:r>
          </a:p>
          <a:p>
            <a:pPr marL="0" indent="0">
              <a:buNone/>
            </a:pPr>
            <a:endParaRPr lang="et-EE"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59"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4343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a:t>
            </a:r>
          </a:p>
        </p:txBody>
      </p:sp>
      <p:sp>
        <p:nvSpPr>
          <p:cNvPr id="3" name="Sisu kohatäide 2"/>
          <p:cNvSpPr>
            <a:spLocks noGrp="1"/>
          </p:cNvSpPr>
          <p:nvPr>
            <p:ph idx="1"/>
          </p:nvPr>
        </p:nvSpPr>
        <p:spPr/>
        <p:txBody>
          <a:bodyPr>
            <a:normAutofit/>
          </a:bodyPr>
          <a:lstStyle/>
          <a:p>
            <a:pPr marL="0" indent="0">
              <a:buNone/>
            </a:pPr>
            <a:r>
              <a:rPr lang="et-EE" dirty="0"/>
              <a:t>Logistika on: </a:t>
            </a:r>
          </a:p>
          <a:p>
            <a:r>
              <a:rPr lang="et-EE" dirty="0"/>
              <a:t>Väärtusketti haldamine;</a:t>
            </a:r>
          </a:p>
          <a:p>
            <a:r>
              <a:rPr lang="fi-FI" dirty="0" err="1"/>
              <a:t>Klienditeenindus</a:t>
            </a:r>
            <a:r>
              <a:rPr lang="fi-FI" dirty="0"/>
              <a:t> (</a:t>
            </a:r>
            <a:r>
              <a:rPr lang="fi-FI" dirty="0" err="1"/>
              <a:t>millest</a:t>
            </a:r>
            <a:r>
              <a:rPr lang="fi-FI" dirty="0"/>
              <a:t> </a:t>
            </a:r>
            <a:r>
              <a:rPr lang="fi-FI" dirty="0" err="1"/>
              <a:t>hakati</a:t>
            </a:r>
            <a:r>
              <a:rPr lang="fi-FI" dirty="0"/>
              <a:t> </a:t>
            </a:r>
            <a:r>
              <a:rPr lang="fi-FI" dirty="0" err="1"/>
              <a:t>rääkima</a:t>
            </a:r>
            <a:r>
              <a:rPr lang="fi-FI" dirty="0"/>
              <a:t> </a:t>
            </a:r>
            <a:r>
              <a:rPr lang="fi-FI" dirty="0" err="1"/>
              <a:t>hiljuti</a:t>
            </a:r>
            <a:r>
              <a:rPr lang="fi-FI" dirty="0"/>
              <a:t>)</a:t>
            </a:r>
            <a:r>
              <a:rPr lang="et-EE" dirty="0"/>
              <a:t>;</a:t>
            </a:r>
            <a:endParaRPr lang="fi-FI" dirty="0"/>
          </a:p>
          <a:p>
            <a:r>
              <a:rPr lang="et-EE" dirty="0"/>
              <a:t>Mõttelaad, kompetentsus ja tegevusviis, mis on suunatud asutuse konkurentsivõime tõstmiseks;</a:t>
            </a:r>
          </a:p>
          <a:p>
            <a:r>
              <a:rPr lang="fi-FI" dirty="0" err="1"/>
              <a:t>Strateegia</a:t>
            </a:r>
            <a:r>
              <a:rPr lang="et-EE" dirty="0"/>
              <a:t>,</a:t>
            </a:r>
            <a:r>
              <a:rPr lang="fi-FI" dirty="0"/>
              <a:t> </a:t>
            </a:r>
            <a:r>
              <a:rPr lang="fi-FI" dirty="0" err="1"/>
              <a:t>mis</a:t>
            </a:r>
            <a:r>
              <a:rPr lang="fi-FI" dirty="0"/>
              <a:t> on </a:t>
            </a:r>
            <a:r>
              <a:rPr lang="fi-FI" dirty="0" err="1"/>
              <a:t>suunatud</a:t>
            </a:r>
            <a:r>
              <a:rPr lang="fi-FI" dirty="0"/>
              <a:t> </a:t>
            </a:r>
            <a:r>
              <a:rPr lang="fi-FI" dirty="0" err="1"/>
              <a:t>parema</a:t>
            </a:r>
            <a:r>
              <a:rPr lang="fi-FI" dirty="0"/>
              <a:t> </a:t>
            </a:r>
            <a:r>
              <a:rPr lang="fi-FI" dirty="0" err="1"/>
              <a:t>koha</a:t>
            </a:r>
            <a:r>
              <a:rPr lang="fi-FI" dirty="0"/>
              <a:t> </a:t>
            </a:r>
            <a:r>
              <a:rPr lang="fi-FI" dirty="0" err="1"/>
              <a:t>saavutamiseks</a:t>
            </a:r>
            <a:r>
              <a:rPr lang="fi-FI" dirty="0"/>
              <a:t> </a:t>
            </a:r>
            <a:r>
              <a:rPr lang="fi-FI" dirty="0" err="1"/>
              <a:t>turul</a:t>
            </a:r>
            <a:r>
              <a:rPr lang="fi-FI" dirty="0"/>
              <a:t>;</a:t>
            </a:r>
          </a:p>
          <a:p>
            <a:r>
              <a:rPr lang="et-EE" dirty="0"/>
              <a:t>Eelmised tegevusvaldkondade ühteliimine</a:t>
            </a:r>
          </a:p>
          <a:p>
            <a:pPr marL="0" indent="0">
              <a:buNone/>
            </a:pPr>
            <a:r>
              <a:rPr lang="et-EE" dirty="0"/>
              <a:t>Kuid logistika määratlusi on veel palju. Logistika määratlemine sõltub sellest, millises valdkonnas räägitakse logistikast.</a:t>
            </a:r>
          </a:p>
          <a:p>
            <a:pPr marL="0" indent="0">
              <a:buNone/>
            </a:pPr>
            <a:endParaRPr lang="et-EE"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47"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268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 arengut mõjutavad faktorid</a:t>
            </a:r>
          </a:p>
        </p:txBody>
      </p:sp>
      <p:sp>
        <p:nvSpPr>
          <p:cNvPr id="3" name="Sisu kohatäide 2"/>
          <p:cNvSpPr>
            <a:spLocks noGrp="1"/>
          </p:cNvSpPr>
          <p:nvPr>
            <p:ph idx="1"/>
          </p:nvPr>
        </p:nvSpPr>
        <p:spPr/>
        <p:txBody>
          <a:bodyPr>
            <a:normAutofit fontScale="92500"/>
          </a:bodyPr>
          <a:lstStyle/>
          <a:p>
            <a:pPr marL="0" indent="0">
              <a:buNone/>
            </a:pPr>
            <a:endParaRPr lang="et-EE" dirty="0"/>
          </a:p>
          <a:p>
            <a:r>
              <a:rPr lang="et-EE" dirty="0"/>
              <a:t>rahvusvaheliste turgude aktiivne areng;</a:t>
            </a:r>
          </a:p>
          <a:p>
            <a:r>
              <a:rPr lang="et-EE" dirty="0"/>
              <a:t>sisseostude globaliseerumine;</a:t>
            </a:r>
          </a:p>
          <a:p>
            <a:r>
              <a:rPr lang="fi-FI" dirty="0" err="1"/>
              <a:t>suurenev</a:t>
            </a:r>
            <a:r>
              <a:rPr lang="fi-FI" dirty="0"/>
              <a:t> </a:t>
            </a:r>
            <a:r>
              <a:rPr lang="fi-FI" dirty="0" err="1"/>
              <a:t>vajadus</a:t>
            </a:r>
            <a:r>
              <a:rPr lang="fi-FI" dirty="0"/>
              <a:t> </a:t>
            </a:r>
            <a:r>
              <a:rPr lang="fi-FI" dirty="0" err="1"/>
              <a:t>kaupade</a:t>
            </a:r>
            <a:r>
              <a:rPr lang="fi-FI" dirty="0"/>
              <a:t> ja </a:t>
            </a:r>
            <a:r>
              <a:rPr lang="fi-FI" dirty="0" err="1"/>
              <a:t>teenuste</a:t>
            </a:r>
            <a:r>
              <a:rPr lang="fi-FI" dirty="0"/>
              <a:t> </a:t>
            </a:r>
            <a:r>
              <a:rPr lang="fi-FI" dirty="0" err="1"/>
              <a:t>järele</a:t>
            </a:r>
            <a:r>
              <a:rPr lang="fi-FI" dirty="0"/>
              <a:t>;</a:t>
            </a:r>
          </a:p>
          <a:p>
            <a:r>
              <a:rPr lang="et-EE" dirty="0"/>
              <a:t>kaubavaru sõltuvus transpordisüsteemi efektiivsest funktsioneerimisest; </a:t>
            </a:r>
          </a:p>
          <a:p>
            <a:r>
              <a:rPr lang="et-EE" dirty="0"/>
              <a:t>turunõudmiste pidevad muutused; </a:t>
            </a:r>
          </a:p>
          <a:p>
            <a:r>
              <a:rPr lang="et-EE" dirty="0"/>
              <a:t>tootmistegevuse kontsentreerumine teatud regioonidesse samas kui tarbijad paiknevad hajutatult;</a:t>
            </a:r>
          </a:p>
          <a:p>
            <a:r>
              <a:rPr lang="et-EE" dirty="0"/>
              <a:t>kulude minimiseerimine</a:t>
            </a:r>
          </a:p>
          <a:p>
            <a:pPr marL="0" indent="0">
              <a:buNone/>
            </a:pPr>
            <a:endParaRPr lang="et-EE"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1640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terminid ja mõisted</a:t>
            </a:r>
          </a:p>
        </p:txBody>
      </p:sp>
      <p:sp>
        <p:nvSpPr>
          <p:cNvPr id="3" name="Sisu kohatäide 2"/>
          <p:cNvSpPr>
            <a:spLocks noGrp="1"/>
          </p:cNvSpPr>
          <p:nvPr>
            <p:ph idx="1"/>
          </p:nvPr>
        </p:nvSpPr>
        <p:spPr/>
        <p:txBody>
          <a:bodyPr/>
          <a:lstStyle/>
          <a:p>
            <a:pPr marL="0" indent="0">
              <a:buNone/>
            </a:pPr>
            <a:endParaRPr lang="et-EE" dirty="0"/>
          </a:p>
          <a:p>
            <a:r>
              <a:rPr lang="et-EE" dirty="0" err="1"/>
              <a:t>MateIjalivoog</a:t>
            </a:r>
            <a:r>
              <a:rPr lang="et-EE" dirty="0"/>
              <a:t> on toodang (kauba kujul), millele lisatakse erinevaid logistilisi või tehnoloogilisi operatsioone teatud ajaliste intervallide järel. Materjalivoog muutub teatud kindlal ajahetkel materjali varuks. </a:t>
            </a:r>
          </a:p>
          <a:p>
            <a:r>
              <a:rPr lang="et-EE" dirty="0"/>
              <a:t>Üldjuhul muutub voog varuks siis, kui lõpeb veotsükkel ning algab hoiustamise ja lao-või terminalikäsitsemise tsükkel. Teisiti öeldes, liikumises olevaid materjale ja kaupu nimetatakse logistikas voogudeks, seisvaid aga varudeks.</a:t>
            </a:r>
          </a:p>
          <a:p>
            <a:pPr marL="0" indent="0">
              <a:buNone/>
            </a:pPr>
            <a:endParaRPr lang="et-EE"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0460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terminid ja mõisted</a:t>
            </a:r>
          </a:p>
        </p:txBody>
      </p:sp>
      <p:sp>
        <p:nvSpPr>
          <p:cNvPr id="3" name="Sisu kohatäide 2"/>
          <p:cNvSpPr>
            <a:spLocks noGrp="1"/>
          </p:cNvSpPr>
          <p:nvPr>
            <p:ph idx="1"/>
          </p:nvPr>
        </p:nvSpPr>
        <p:spPr/>
        <p:txBody>
          <a:bodyPr/>
          <a:lstStyle/>
          <a:p>
            <a:pPr marL="0" indent="0">
              <a:buNone/>
            </a:pPr>
            <a:endParaRPr lang="et-EE" dirty="0"/>
          </a:p>
          <a:p>
            <a:r>
              <a:rPr lang="et-EE" dirty="0"/>
              <a:t>Materjalivoogusid määratletakse kui liikumises olevaid materiaalseid ressursse nagu tooraine, pooltooted ja valmistoodang. </a:t>
            </a:r>
          </a:p>
          <a:p>
            <a:r>
              <a:rPr lang="et-EE" dirty="0"/>
              <a:t>Materjalivoog on toodang kauba kujul, millega kaasnevad erinevad logistikatoimingud ja/või tehnoloogilised operatsioonid tootmises. </a:t>
            </a:r>
          </a:p>
          <a:p>
            <a:r>
              <a:rPr lang="et-EE" dirty="0"/>
              <a:t>Materjalivoog muutub laos peatumisel materjali varuks. Kaubavoog on kaupade kogum, mida veetakse erinevate transpordivahenditega kindlas suunas lähtepunktist sihtpunkti kindla perioodi jooksul</a:t>
            </a:r>
          </a:p>
          <a:p>
            <a:endParaRPr lang="et-EE"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079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operatsioonid</a:t>
            </a:r>
          </a:p>
        </p:txBody>
      </p:sp>
      <p:sp>
        <p:nvSpPr>
          <p:cNvPr id="3" name="Sisu kohatäide 2"/>
          <p:cNvSpPr>
            <a:spLocks noGrp="1"/>
          </p:cNvSpPr>
          <p:nvPr>
            <p:ph idx="1"/>
          </p:nvPr>
        </p:nvSpPr>
        <p:spPr/>
        <p:txBody>
          <a:bodyPr/>
          <a:lstStyle/>
          <a:p>
            <a:endParaRPr lang="et-EE" dirty="0"/>
          </a:p>
          <a:p>
            <a:r>
              <a:rPr lang="et-EE" dirty="0"/>
              <a:t>Logistilised  operatsioonid on kõik tegevused mida teostatakse MV liikumise ja seismise ajal logistika eesmärgi saavutamiseks.</a:t>
            </a:r>
          </a:p>
          <a:p>
            <a:r>
              <a:rPr lang="et-EE" dirty="0"/>
              <a:t>Logistiline operatsioon –eraldatud tegevus mis on suunatud voo muutmiseks, optimaalse variandi otsimise nimel, või selleks, et täita püstitatud eesmärgid.</a:t>
            </a:r>
          </a:p>
          <a:p>
            <a:pPr marL="0" indent="0">
              <a:buNone/>
            </a:pPr>
            <a:endParaRPr lang="et-EE"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1363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a:t>
            </a:r>
          </a:p>
        </p:txBody>
      </p:sp>
      <p:sp>
        <p:nvSpPr>
          <p:cNvPr id="3" name="Sisu kohatäide 2"/>
          <p:cNvSpPr>
            <a:spLocks noGrp="1"/>
          </p:cNvSpPr>
          <p:nvPr>
            <p:ph idx="1"/>
          </p:nvPr>
        </p:nvSpPr>
        <p:spPr/>
        <p:txBody>
          <a:bodyPr/>
          <a:lstStyle/>
          <a:p>
            <a:endParaRPr lang="et-EE" dirty="0"/>
          </a:p>
          <a:p>
            <a:r>
              <a:rPr lang="et-EE" dirty="0"/>
              <a:t>Mis on MV?</a:t>
            </a:r>
          </a:p>
          <a:p>
            <a:r>
              <a:rPr lang="fi-FI" dirty="0" err="1"/>
              <a:t>Mis</a:t>
            </a:r>
            <a:r>
              <a:rPr lang="fi-FI" dirty="0"/>
              <a:t> </a:t>
            </a:r>
            <a:r>
              <a:rPr lang="fi-FI" dirty="0" err="1"/>
              <a:t>operatsioonid</a:t>
            </a:r>
            <a:r>
              <a:rPr lang="fi-FI" dirty="0"/>
              <a:t> </a:t>
            </a:r>
            <a:r>
              <a:rPr lang="fi-FI" dirty="0" err="1"/>
              <a:t>nimetatakse</a:t>
            </a:r>
            <a:r>
              <a:rPr lang="fi-FI" dirty="0"/>
              <a:t> </a:t>
            </a:r>
            <a:r>
              <a:rPr lang="fi-FI" dirty="0" err="1"/>
              <a:t>logistilisteks</a:t>
            </a:r>
            <a:r>
              <a:rPr lang="fi-FI" dirty="0"/>
              <a:t> </a:t>
            </a:r>
            <a:r>
              <a:rPr lang="fi-FI" dirty="0" err="1"/>
              <a:t>operatioonideks</a:t>
            </a:r>
            <a:r>
              <a:rPr lang="fi-FI" dirty="0"/>
              <a:t>?</a:t>
            </a:r>
          </a:p>
          <a:p>
            <a:r>
              <a:rPr lang="fi-FI" dirty="0"/>
              <a:t>Joonista MV </a:t>
            </a:r>
            <a:r>
              <a:rPr lang="fi-FI" dirty="0" err="1"/>
              <a:t>liikumist</a:t>
            </a:r>
            <a:r>
              <a:rPr lang="fi-FI" dirty="0"/>
              <a:t> </a:t>
            </a:r>
            <a:r>
              <a:rPr lang="fi-FI" dirty="0" err="1"/>
              <a:t>kauplusest</a:t>
            </a:r>
            <a:r>
              <a:rPr lang="fi-FI" dirty="0"/>
              <a:t> </a:t>
            </a:r>
            <a:r>
              <a:rPr lang="fi-FI" dirty="0" err="1"/>
              <a:t>sinu</a:t>
            </a:r>
            <a:r>
              <a:rPr lang="fi-FI" dirty="0"/>
              <a:t> koju.</a:t>
            </a:r>
          </a:p>
          <a:p>
            <a:r>
              <a:rPr lang="et-EE" dirty="0"/>
              <a:t>Mis on logistika?</a:t>
            </a:r>
          </a:p>
          <a:p>
            <a:r>
              <a:rPr lang="et-EE" dirty="0"/>
              <a:t>Kujunda MV liikumist antud ruumist /vanad toolid/ prügimäele.</a:t>
            </a:r>
          </a:p>
          <a:p>
            <a:r>
              <a:rPr lang="et-EE" dirty="0"/>
              <a:t> Milliseid operatsioone on vaja teostada antud juhul.</a:t>
            </a:r>
          </a:p>
          <a:p>
            <a:pPr marL="0" indent="0">
              <a:buNone/>
            </a:pPr>
            <a:endParaRPr lang="et-EE"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019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a:bodyPr>
          <a:lstStyle/>
          <a:p>
            <a:r>
              <a:rPr lang="fi-FI" sz="4000" dirty="0" err="1"/>
              <a:t>Materjalivoo</a:t>
            </a:r>
            <a:r>
              <a:rPr lang="fi-FI" sz="4000" dirty="0"/>
              <a:t> </a:t>
            </a:r>
            <a:r>
              <a:rPr lang="fi-FI" sz="4000" dirty="0" err="1"/>
              <a:t>rahalise</a:t>
            </a:r>
            <a:r>
              <a:rPr lang="fi-FI" sz="4000" dirty="0"/>
              <a:t> </a:t>
            </a:r>
            <a:r>
              <a:rPr lang="fi-FI" sz="4000" i="1" dirty="0" err="1"/>
              <a:t>väärtuse</a:t>
            </a:r>
            <a:r>
              <a:rPr lang="fi-FI" sz="4000" dirty="0" err="1"/>
              <a:t>arvutus</a:t>
            </a:r>
            <a:r>
              <a:rPr lang="fi-FI" sz="4000" dirty="0"/>
              <a:t> </a:t>
            </a:r>
            <a:br>
              <a:rPr lang="et-EE" sz="4000" dirty="0"/>
            </a:br>
            <a:r>
              <a:rPr lang="fi-FI" sz="4000" dirty="0" err="1"/>
              <a:t>Ülesanne</a:t>
            </a:r>
            <a:r>
              <a:rPr lang="fi-FI" sz="4000" dirty="0"/>
              <a:t> 1</a:t>
            </a:r>
            <a:endParaRPr lang="et-EE" sz="4000" dirty="0"/>
          </a:p>
        </p:txBody>
      </p:sp>
      <p:sp>
        <p:nvSpPr>
          <p:cNvPr id="3" name="Sisu kohatäide 2"/>
          <p:cNvSpPr>
            <a:spLocks noGrp="1"/>
          </p:cNvSpPr>
          <p:nvPr>
            <p:ph idx="1"/>
          </p:nvPr>
        </p:nvSpPr>
        <p:spPr/>
        <p:txBody>
          <a:bodyPr>
            <a:normAutofit lnSpcReduction="10000"/>
          </a:bodyPr>
          <a:lstStyle/>
          <a:p>
            <a:r>
              <a:rPr lang="et-EE" dirty="0"/>
              <a:t>Raudtee kaubaveo arvestused toimuvad tonnides.</a:t>
            </a:r>
          </a:p>
          <a:p>
            <a:r>
              <a:rPr lang="fi-FI" dirty="0" err="1"/>
              <a:t>Ühe</a:t>
            </a:r>
            <a:r>
              <a:rPr lang="fi-FI" dirty="0"/>
              <a:t> </a:t>
            </a:r>
            <a:r>
              <a:rPr lang="fi-FI" dirty="0" err="1"/>
              <a:t>raudteevaguni</a:t>
            </a:r>
            <a:r>
              <a:rPr lang="fi-FI" dirty="0"/>
              <a:t> </a:t>
            </a:r>
            <a:r>
              <a:rPr lang="fi-FI" dirty="0" err="1"/>
              <a:t>keskmine</a:t>
            </a:r>
            <a:r>
              <a:rPr lang="fi-FI" dirty="0"/>
              <a:t> </a:t>
            </a:r>
            <a:r>
              <a:rPr lang="fi-FI" dirty="0" err="1"/>
              <a:t>kandejõud</a:t>
            </a:r>
            <a:r>
              <a:rPr lang="fi-FI" dirty="0"/>
              <a:t> on 65 tonni.</a:t>
            </a:r>
          </a:p>
          <a:p>
            <a:r>
              <a:rPr lang="fi-FI" dirty="0" err="1"/>
              <a:t>Keskmine</a:t>
            </a:r>
            <a:r>
              <a:rPr lang="fi-FI" dirty="0"/>
              <a:t> </a:t>
            </a:r>
            <a:r>
              <a:rPr lang="fi-FI" dirty="0" err="1"/>
              <a:t>vagunite</a:t>
            </a:r>
            <a:r>
              <a:rPr lang="fi-FI" dirty="0"/>
              <a:t> </a:t>
            </a:r>
            <a:r>
              <a:rPr lang="fi-FI" dirty="0" err="1"/>
              <a:t>arv</a:t>
            </a:r>
            <a:r>
              <a:rPr lang="fi-FI" dirty="0"/>
              <a:t> </a:t>
            </a:r>
            <a:r>
              <a:rPr lang="fi-FI" dirty="0" err="1"/>
              <a:t>rongis</a:t>
            </a:r>
            <a:r>
              <a:rPr lang="fi-FI" dirty="0"/>
              <a:t> on 50.</a:t>
            </a:r>
          </a:p>
          <a:p>
            <a:r>
              <a:rPr lang="fi-FI" dirty="0" err="1"/>
              <a:t>Kui</a:t>
            </a:r>
            <a:r>
              <a:rPr lang="fi-FI" dirty="0"/>
              <a:t> palju tonni </a:t>
            </a:r>
            <a:r>
              <a:rPr lang="fi-FI" dirty="0" err="1"/>
              <a:t>diselküttus</a:t>
            </a:r>
            <a:r>
              <a:rPr lang="fi-FI" dirty="0"/>
              <a:t> on </a:t>
            </a:r>
            <a:r>
              <a:rPr lang="fi-FI" dirty="0" err="1"/>
              <a:t>ühes</a:t>
            </a:r>
            <a:r>
              <a:rPr lang="fi-FI" dirty="0"/>
              <a:t> </a:t>
            </a:r>
            <a:r>
              <a:rPr lang="fi-FI" dirty="0" err="1"/>
              <a:t>rongis</a:t>
            </a:r>
            <a:r>
              <a:rPr lang="et-EE" dirty="0"/>
              <a:t>?</a:t>
            </a:r>
            <a:endParaRPr lang="fi-FI" dirty="0"/>
          </a:p>
          <a:p>
            <a:r>
              <a:rPr lang="et-EE" dirty="0"/>
              <a:t>Arvesta seda MV rahalist väärtust (</a:t>
            </a:r>
            <a:r>
              <a:rPr lang="et-EE" dirty="0" err="1"/>
              <a:t>diiselküttuse</a:t>
            </a:r>
            <a:r>
              <a:rPr lang="et-EE" dirty="0"/>
              <a:t> </a:t>
            </a:r>
            <a:r>
              <a:rPr lang="et-EE" dirty="0" err="1"/>
              <a:t>maksuvust</a:t>
            </a:r>
            <a:r>
              <a:rPr lang="et-EE" dirty="0"/>
              <a:t> rongis) kui on teada, et ühe liitri diiselkütuse müügihind on 1 </a:t>
            </a:r>
            <a:r>
              <a:rPr lang="et-EE" dirty="0" err="1"/>
              <a:t>eur</a:t>
            </a:r>
            <a:r>
              <a:rPr lang="et-EE" dirty="0"/>
              <a:t>. 12% sellest hinnast on määratud müügikuludeks, siia on arvestatud ka aktsiisimaksud.</a:t>
            </a:r>
          </a:p>
          <a:p>
            <a:endParaRPr lang="et-EE" dirty="0"/>
          </a:p>
          <a:p>
            <a:pPr marL="0" indent="0">
              <a:buNone/>
            </a:pPr>
            <a:r>
              <a:rPr lang="fi-FI" dirty="0"/>
              <a:t>*</a:t>
            </a:r>
            <a:r>
              <a:rPr lang="fi-FI" dirty="0" err="1"/>
              <a:t>Ühe</a:t>
            </a:r>
            <a:r>
              <a:rPr lang="fi-FI" dirty="0"/>
              <a:t> kilo </a:t>
            </a:r>
            <a:r>
              <a:rPr lang="fi-FI" dirty="0" err="1"/>
              <a:t>üheks</a:t>
            </a:r>
            <a:r>
              <a:rPr lang="fi-FI" dirty="0"/>
              <a:t> </a:t>
            </a:r>
            <a:r>
              <a:rPr lang="fi-FI" dirty="0" err="1"/>
              <a:t>liitriks</a:t>
            </a:r>
            <a:r>
              <a:rPr lang="fi-FI" dirty="0"/>
              <a:t> </a:t>
            </a:r>
            <a:r>
              <a:rPr lang="fi-FI" dirty="0" err="1"/>
              <a:t>ümberarvestamise</a:t>
            </a:r>
            <a:r>
              <a:rPr lang="fi-FI" dirty="0"/>
              <a:t> </a:t>
            </a:r>
            <a:r>
              <a:rPr lang="fi-FI" dirty="0" err="1"/>
              <a:t>koefitsient</a:t>
            </a:r>
            <a:r>
              <a:rPr lang="fi-FI" dirty="0"/>
              <a:t> on 0,8.</a:t>
            </a:r>
            <a:endParaRPr lang="et-EE"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7071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a:bodyPr>
          <a:lstStyle/>
          <a:p>
            <a:r>
              <a:rPr lang="fi-FI" sz="4000" dirty="0" err="1"/>
              <a:t>Infovoog</a:t>
            </a:r>
            <a:r>
              <a:rPr lang="fi-FI" sz="4000" dirty="0"/>
              <a:t> on l</a:t>
            </a:r>
            <a:r>
              <a:rPr lang="et-EE" sz="4000" dirty="0"/>
              <a:t>o</a:t>
            </a:r>
            <a:r>
              <a:rPr lang="fi-FI" sz="4000" dirty="0" err="1"/>
              <a:t>gistilise</a:t>
            </a:r>
            <a:r>
              <a:rPr lang="fi-FI" sz="4000" dirty="0"/>
              <a:t> </a:t>
            </a:r>
            <a:r>
              <a:rPr lang="fi-FI" sz="4000" dirty="0" err="1"/>
              <a:t>juhtimise</a:t>
            </a:r>
            <a:r>
              <a:rPr lang="et-EE" sz="4000" dirty="0"/>
              <a:t> </a:t>
            </a:r>
            <a:r>
              <a:rPr lang="fi-FI" sz="4000" dirty="0" err="1"/>
              <a:t>alus/rahavoog</a:t>
            </a:r>
            <a:endParaRPr lang="et-EE" sz="4000" dirty="0"/>
          </a:p>
        </p:txBody>
      </p:sp>
      <p:sp>
        <p:nvSpPr>
          <p:cNvPr id="3" name="Sisu kohatäide 2"/>
          <p:cNvSpPr>
            <a:spLocks noGrp="1"/>
          </p:cNvSpPr>
          <p:nvPr>
            <p:ph idx="1"/>
          </p:nvPr>
        </p:nvSpPr>
        <p:spPr/>
        <p:txBody>
          <a:bodyPr/>
          <a:lstStyle/>
          <a:p>
            <a:pPr marL="0" indent="0">
              <a:buNone/>
            </a:pPr>
            <a:endParaRPr lang="et-EE" dirty="0"/>
          </a:p>
          <a:p>
            <a:r>
              <a:rPr lang="et-EE" dirty="0"/>
              <a:t>Infovooga seotud tegevused on samuti logistilised funktsioonid. Kapitalivoo ja materjalivoo liitumine infovooga loob eeldusi kapitali haldamiseks, millest hakkab asutuse juhtimise logistika.</a:t>
            </a:r>
          </a:p>
          <a:p>
            <a:r>
              <a:rPr lang="et-EE" dirty="0"/>
              <a:t>Kui materjalivoog liigub infovooga paralleelsed või infovoo taga, siis kapitalivoog liigub alati vastupidises suunas.</a:t>
            </a:r>
          </a:p>
          <a:p>
            <a:r>
              <a:rPr lang="et-EE" dirty="0"/>
              <a:t>Kapitalivoog -on rahavoog - finantsvoog.</a:t>
            </a:r>
          </a:p>
          <a:p>
            <a:pPr marL="0" indent="0">
              <a:buNone/>
            </a:pPr>
            <a:endParaRPr lang="et-EE"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17"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0078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süsteemid</a:t>
            </a:r>
          </a:p>
        </p:txBody>
      </p:sp>
      <p:sp>
        <p:nvSpPr>
          <p:cNvPr id="3" name="Sisu kohatäide 2"/>
          <p:cNvSpPr>
            <a:spLocks noGrp="1"/>
          </p:cNvSpPr>
          <p:nvPr>
            <p:ph idx="1"/>
          </p:nvPr>
        </p:nvSpPr>
        <p:spPr/>
        <p:txBody>
          <a:bodyPr/>
          <a:lstStyle/>
          <a:p>
            <a:endParaRPr lang="et-EE" dirty="0"/>
          </a:p>
          <a:p>
            <a:r>
              <a:rPr lang="et-EE" dirty="0"/>
              <a:t>Logistikud planeerivad enda tegevust ja planeerimise tulemustel tekkivad logistilised süsteemid mille sees liikuvad kaubad. </a:t>
            </a:r>
          </a:p>
          <a:p>
            <a:r>
              <a:rPr lang="et-EE" dirty="0"/>
              <a:t>Alternatiiv –tegevus, mis erineb  võetud käsitluse tegevusest, kuid selle tegevuse tagajärjena saavutatakse samuti planeeritud eesmärgi.</a:t>
            </a:r>
          </a:p>
          <a:p>
            <a:pPr marL="0" indent="0">
              <a:buNone/>
            </a:pPr>
            <a:endParaRPr lang="et-EE"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5603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Alternatiiv/määratlused</a:t>
            </a:r>
          </a:p>
        </p:txBody>
      </p:sp>
      <p:sp>
        <p:nvSpPr>
          <p:cNvPr id="3" name="Sisu kohatäide 2"/>
          <p:cNvSpPr>
            <a:spLocks noGrp="1"/>
          </p:cNvSpPr>
          <p:nvPr>
            <p:ph idx="1"/>
          </p:nvPr>
        </p:nvSpPr>
        <p:spPr/>
        <p:txBody>
          <a:bodyPr>
            <a:normAutofit/>
          </a:bodyPr>
          <a:lstStyle/>
          <a:p>
            <a:pPr marL="0" indent="0">
              <a:buNone/>
            </a:pPr>
            <a:r>
              <a:rPr lang="et-EE" dirty="0"/>
              <a:t>Logistika kett -logistilised elemendid mis on sirgjooneliselt korrastatud.</a:t>
            </a:r>
          </a:p>
          <a:p>
            <a:pPr marL="0" indent="0">
              <a:buNone/>
            </a:pPr>
            <a:r>
              <a:rPr lang="et-EE" dirty="0"/>
              <a:t>Keti elemendiks võib olla üks kõik milline objekt või subjekt (ladu, kuhu kauba paigaldatakse, tõstuk, millega kaupa virnatakse, klienditeenindaja, kes pakub tooted otse tarbijale jne. Logistika keti elemendid on ühtlasi ka keti lülid.</a:t>
            </a:r>
          </a:p>
          <a:p>
            <a:pPr marL="0" indent="0">
              <a:buNone/>
            </a:pPr>
            <a:r>
              <a:rPr lang="et-EE" dirty="0" err="1"/>
              <a:t>Lo</a:t>
            </a:r>
            <a:r>
              <a:rPr lang="fr-FR" dirty="0"/>
              <a:t>gistiline võrk –elemendid, mis on ühendatud omavahel </a:t>
            </a:r>
            <a:r>
              <a:rPr lang="et-EE" dirty="0"/>
              <a:t>-</a:t>
            </a:r>
            <a:r>
              <a:rPr lang="fr-FR" dirty="0"/>
              <a:t>finants, materjal, -info, või muu vooga.</a:t>
            </a:r>
          </a:p>
          <a:p>
            <a:pPr marL="0" indent="0">
              <a:buNone/>
            </a:pPr>
            <a:endParaRPr lang="et-EE"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38"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1423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süsteemid</a:t>
            </a:r>
          </a:p>
        </p:txBody>
      </p:sp>
      <p:sp>
        <p:nvSpPr>
          <p:cNvPr id="3" name="Sisu kohatäide 2"/>
          <p:cNvSpPr>
            <a:spLocks noGrp="1"/>
          </p:cNvSpPr>
          <p:nvPr>
            <p:ph idx="1"/>
          </p:nvPr>
        </p:nvSpPr>
        <p:spPr/>
        <p:txBody>
          <a:bodyPr>
            <a:normAutofit fontScale="92500" lnSpcReduction="10000"/>
          </a:bodyPr>
          <a:lstStyle/>
          <a:p>
            <a:pPr marL="0" indent="0">
              <a:buNone/>
            </a:pPr>
            <a:endParaRPr lang="et-EE" dirty="0"/>
          </a:p>
          <a:p>
            <a:r>
              <a:rPr lang="et-EE" dirty="0"/>
              <a:t>Süsteemid tavaliselt jaotatakse alamsüsteemideks /süsteemi lülideks/</a:t>
            </a:r>
          </a:p>
          <a:p>
            <a:r>
              <a:rPr lang="et-EE" dirty="0"/>
              <a:t>Logistika süsteemid koosnevad logistilistest kettidest, kanalitest, võrkudest/ mõnedes allikates neid mõisted kasutatakse, mõnedes need mõisted on asendatud sõnadega „lülid“/</a:t>
            </a:r>
          </a:p>
          <a:p>
            <a:r>
              <a:rPr lang="et-EE" dirty="0"/>
              <a:t>Logistika /logistikud/ moodustab paindlikud süsteemid.</a:t>
            </a:r>
          </a:p>
          <a:p>
            <a:r>
              <a:rPr lang="et-EE" dirty="0"/>
              <a:t>Paindlikud süsteemid on sellised, mis võimaldavad teha kõrvalekaldumist, ilma et püstitatud eesmärk jääb saavutamata.</a:t>
            </a:r>
          </a:p>
          <a:p>
            <a:r>
              <a:rPr lang="et-EE" dirty="0"/>
              <a:t>Väljatöötatud logistika süsteemid on pidevalt erinevate mõjute all.</a:t>
            </a:r>
          </a:p>
          <a:p>
            <a:r>
              <a:rPr lang="et-EE" dirty="0"/>
              <a:t>Need mõjud jaotatakse põhilised kahte: süsteemi mõjutavad sisefaktorid ja süsteemi mõjutavad välisfaktorid. </a:t>
            </a:r>
          </a:p>
          <a:p>
            <a:pPr marL="0" indent="0">
              <a:buNone/>
            </a:pPr>
            <a:endParaRPr lang="et-EE"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5"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797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süsteemid</a:t>
            </a:r>
          </a:p>
        </p:txBody>
      </p:sp>
      <p:sp>
        <p:nvSpPr>
          <p:cNvPr id="3" name="Sisu kohatäide 2"/>
          <p:cNvSpPr>
            <a:spLocks noGrp="1"/>
          </p:cNvSpPr>
          <p:nvPr>
            <p:ph idx="1"/>
          </p:nvPr>
        </p:nvSpPr>
        <p:spPr>
          <a:xfrm>
            <a:off x="838200" y="1622738"/>
            <a:ext cx="10515600" cy="4554225"/>
          </a:xfrm>
        </p:spPr>
        <p:txBody>
          <a:bodyPr>
            <a:normAutofit lnSpcReduction="10000"/>
          </a:bodyPr>
          <a:lstStyle/>
          <a:p>
            <a:endParaRPr lang="et-EE" dirty="0"/>
          </a:p>
          <a:p>
            <a:r>
              <a:rPr lang="fi-FI" dirty="0" err="1"/>
              <a:t>Süsteem</a:t>
            </a:r>
            <a:r>
              <a:rPr lang="fi-FI" dirty="0"/>
              <a:t> on </a:t>
            </a:r>
            <a:r>
              <a:rPr lang="fi-FI" dirty="0" err="1"/>
              <a:t>korrastatud</a:t>
            </a:r>
            <a:r>
              <a:rPr lang="fi-FI" dirty="0"/>
              <a:t> </a:t>
            </a:r>
            <a:r>
              <a:rPr lang="fi-FI" dirty="0" err="1"/>
              <a:t>elementide</a:t>
            </a:r>
            <a:r>
              <a:rPr lang="fi-FI" dirty="0"/>
              <a:t> </a:t>
            </a:r>
            <a:r>
              <a:rPr lang="fi-FI" dirty="0" err="1"/>
              <a:t>mitmus</a:t>
            </a:r>
            <a:r>
              <a:rPr lang="fi-FI" dirty="0"/>
              <a:t>.</a:t>
            </a:r>
          </a:p>
          <a:p>
            <a:r>
              <a:rPr lang="et-EE" dirty="0"/>
              <a:t>Logistikasüsteem on logistikafunktsioone täitev ja turu muutustele reageeriv terviklik süsteem, mille toimimise eesmärk on kaupade ajalis-ruumilist ning väärtuselist kasulikkust suurendada ja tarbijate rahulolu parandada. </a:t>
            </a:r>
          </a:p>
          <a:p>
            <a:r>
              <a:rPr lang="et-EE" dirty="0"/>
              <a:t>Logistika abil luuakse tootele kokkuvõttes ajalis-ruumilist kasulikkust. </a:t>
            </a:r>
          </a:p>
          <a:p>
            <a:r>
              <a:rPr lang="nn-NO" dirty="0"/>
              <a:t>Ruumilise kasulikkuse suurendamise all mõeldakse toodete transporti tootja laost turupiirkonda.</a:t>
            </a:r>
          </a:p>
          <a:p>
            <a:r>
              <a:rPr lang="fi-FI" dirty="0" err="1"/>
              <a:t>Ajalise</a:t>
            </a:r>
            <a:r>
              <a:rPr lang="fi-FI" dirty="0"/>
              <a:t> </a:t>
            </a:r>
            <a:r>
              <a:rPr lang="fi-FI" dirty="0" err="1"/>
              <a:t>kasulikkuse</a:t>
            </a:r>
            <a:r>
              <a:rPr lang="fi-FI" dirty="0"/>
              <a:t> </a:t>
            </a:r>
            <a:r>
              <a:rPr lang="fi-FI" dirty="0" err="1"/>
              <a:t>loob</a:t>
            </a:r>
            <a:r>
              <a:rPr lang="fi-FI" dirty="0"/>
              <a:t> </a:t>
            </a:r>
            <a:r>
              <a:rPr lang="fi-FI" dirty="0" err="1"/>
              <a:t>kaupade</a:t>
            </a:r>
            <a:r>
              <a:rPr lang="fi-FI" dirty="0"/>
              <a:t> </a:t>
            </a:r>
            <a:r>
              <a:rPr lang="fi-FI" dirty="0" err="1"/>
              <a:t>ladustamine</a:t>
            </a:r>
            <a:r>
              <a:rPr lang="fi-FI" dirty="0"/>
              <a:t> </a:t>
            </a:r>
            <a:r>
              <a:rPr lang="fi-FI" dirty="0" err="1"/>
              <a:t>turupiirkonnas</a:t>
            </a:r>
            <a:r>
              <a:rPr lang="fi-FI" dirty="0"/>
              <a:t>. </a:t>
            </a:r>
          </a:p>
          <a:p>
            <a:pPr marL="0" indent="0">
              <a:buNone/>
            </a:pPr>
            <a:endParaRPr lang="et-EE"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46" y="5896534"/>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815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Logistilised süsteemid</a:t>
            </a:r>
          </a:p>
        </p:txBody>
      </p:sp>
      <p:sp>
        <p:nvSpPr>
          <p:cNvPr id="3" name="Sisu kohatäide 2"/>
          <p:cNvSpPr>
            <a:spLocks noGrp="1"/>
          </p:cNvSpPr>
          <p:nvPr>
            <p:ph idx="1"/>
          </p:nvPr>
        </p:nvSpPr>
        <p:spPr>
          <a:xfrm>
            <a:off x="838200" y="1661375"/>
            <a:ext cx="10515600" cy="4515588"/>
          </a:xfrm>
        </p:spPr>
        <p:txBody>
          <a:bodyPr/>
          <a:lstStyle/>
          <a:p>
            <a:endParaRPr lang="et-EE" dirty="0"/>
          </a:p>
          <a:p>
            <a:r>
              <a:rPr lang="et-EE" dirty="0"/>
              <a:t>Logistikasüsteem on majanduslik süsteem, mis koosneb omavahel seotud lülidest elementidest materjalivoogude juhtimise ühtses protsessis.</a:t>
            </a:r>
          </a:p>
          <a:p>
            <a:r>
              <a:rPr lang="et-EE" dirty="0"/>
              <a:t>Iga logistikasüsteem koosneb elementidest, mille vahel on kehtestatud funktsionaalsed sidemed ja suhted. </a:t>
            </a:r>
          </a:p>
          <a:p>
            <a:r>
              <a:rPr lang="et-EE" dirty="0"/>
              <a:t>Logistikasüsteemi lülideks võivad olla erinevad ettevõtted: tootjad, tarnijad, hulgimüüjad, jaemüüjad, vahendajad, vedajad, ekspedeerijad, börsid, pangad, IT firmad jne. </a:t>
            </a:r>
          </a:p>
          <a:p>
            <a:endParaRPr lang="et-EE"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46"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834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Ettevõtte logistikasüsteem</a:t>
            </a:r>
          </a:p>
        </p:txBody>
      </p:sp>
      <p:sp>
        <p:nvSpPr>
          <p:cNvPr id="3" name="Sisu kohatäide 2"/>
          <p:cNvSpPr>
            <a:spLocks noGrp="1"/>
          </p:cNvSpPr>
          <p:nvPr>
            <p:ph idx="1"/>
          </p:nvPr>
        </p:nvSpPr>
        <p:spPr>
          <a:xfrm>
            <a:off x="838200" y="1442434"/>
            <a:ext cx="10515600" cy="4734529"/>
          </a:xfrm>
        </p:spPr>
        <p:txBody>
          <a:bodyPr>
            <a:normAutofit/>
          </a:bodyPr>
          <a:lstStyle/>
          <a:p>
            <a:endParaRPr lang="et-EE" dirty="0"/>
          </a:p>
          <a:p>
            <a:r>
              <a:rPr lang="et-EE" dirty="0"/>
              <a:t>Ettevõtte logistikasüsteemi all mõeldakse – kogumit ettevõtte füüsilise logistikaga tegelevatest tootmisüksustest, logistikatoiminguid haldavatest ja nendega seotud allüksustest, kelle tegutsemine on koordineeritud ja see tegutsemine toimub ühistes huvides ja ühiste eesmärkide saavutamise nimel.</a:t>
            </a:r>
          </a:p>
          <a:p>
            <a:r>
              <a:rPr lang="et-EE" dirty="0"/>
              <a:t>Ettevõtte logistikasüsteemi olulised elemendid on ka protsessides osalevad töötajad, info-ja juhtimissüsteemid, protsessikirjeldused, tööjuhendid jms. </a:t>
            </a:r>
          </a:p>
          <a:p>
            <a:pPr marL="0" indent="0">
              <a:buNone/>
            </a:pPr>
            <a:endParaRPr lang="et-EE"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89"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842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Tarneahel</a:t>
            </a:r>
          </a:p>
        </p:txBody>
      </p:sp>
      <p:sp>
        <p:nvSpPr>
          <p:cNvPr id="3" name="Sisu kohatäide 2"/>
          <p:cNvSpPr>
            <a:spLocks noGrp="1"/>
          </p:cNvSpPr>
          <p:nvPr>
            <p:ph idx="1"/>
          </p:nvPr>
        </p:nvSpPr>
        <p:spPr>
          <a:xfrm>
            <a:off x="838200" y="1519707"/>
            <a:ext cx="10515600" cy="4657256"/>
          </a:xfrm>
        </p:spPr>
        <p:txBody>
          <a:bodyPr/>
          <a:lstStyle/>
          <a:p>
            <a:endParaRPr lang="et-EE" dirty="0"/>
          </a:p>
          <a:p>
            <a:r>
              <a:rPr lang="et-EE" dirty="0"/>
              <a:t>Mitmetest ettevõtetest koosnevat logistikasüsteemi, kus toimub koordineeritud ja eesmärgistatud koostöö ning mis hõlmab vähemalt üht materjalitarnijat, valmistoodete tootjat ja hulgi ning jaemüüjaid, nimetatakse tarneahelaks. </a:t>
            </a:r>
          </a:p>
          <a:p>
            <a:r>
              <a:rPr lang="et-EE" dirty="0"/>
              <a:t>Tarneahel on ettevõtluse traditsioonilisi protsesse ja tegevusi koordineeriv süsteem tarbijast kuni tarneahela alguseni (materjalide tarnijani) tagamaks toodete, teenuste ja informatsiooni kasulikkuse kliendile/tarbijale ja ettevõtte (tarneahela liikme) omanikule, ühtlasi täiustamaks tarneahelat kui tervikut.</a:t>
            </a:r>
          </a:p>
          <a:p>
            <a:pPr marL="0" indent="0">
              <a:buNone/>
            </a:pPr>
            <a:endParaRPr lang="et-EE"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314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i="1" dirty="0"/>
              <a:t>Tarneahela moodustamise alus</a:t>
            </a:r>
            <a:endParaRPr lang="et-EE" dirty="0"/>
          </a:p>
        </p:txBody>
      </p:sp>
      <p:sp>
        <p:nvSpPr>
          <p:cNvPr id="3" name="Sisu kohatäide 2"/>
          <p:cNvSpPr>
            <a:spLocks noGrp="1"/>
          </p:cNvSpPr>
          <p:nvPr>
            <p:ph idx="1"/>
          </p:nvPr>
        </p:nvSpPr>
        <p:spPr/>
        <p:txBody>
          <a:bodyPr/>
          <a:lstStyle/>
          <a:p>
            <a:endParaRPr lang="et-EE" dirty="0"/>
          </a:p>
          <a:p>
            <a:r>
              <a:rPr lang="et-EE" dirty="0"/>
              <a:t>Tarneahela moodustamise aluseks on müügileping. Müügilepingusse märgitakse tarnetingimused (seletused all), mis on müügilepingu osana.</a:t>
            </a:r>
          </a:p>
          <a:p>
            <a:pPr marL="0" indent="0">
              <a:buNone/>
            </a:pPr>
            <a:endParaRPr lang="et-EE"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590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 tarneahel</a:t>
            </a:r>
          </a:p>
        </p:txBody>
      </p:sp>
      <p:sp>
        <p:nvSpPr>
          <p:cNvPr id="3" name="Sisu kohatäide 2"/>
          <p:cNvSpPr>
            <a:spLocks noGrp="1"/>
          </p:cNvSpPr>
          <p:nvPr>
            <p:ph idx="1"/>
          </p:nvPr>
        </p:nvSpPr>
        <p:spPr>
          <a:xfrm>
            <a:off x="838200" y="1481070"/>
            <a:ext cx="10515600" cy="4695893"/>
          </a:xfrm>
        </p:spPr>
        <p:txBody>
          <a:bodyPr/>
          <a:lstStyle/>
          <a:p>
            <a:endParaRPr lang="et-EE" dirty="0"/>
          </a:p>
          <a:p>
            <a:r>
              <a:rPr lang="fi-FI" dirty="0" err="1"/>
              <a:t>Logistika</a:t>
            </a:r>
            <a:r>
              <a:rPr lang="fi-FI" dirty="0"/>
              <a:t> on osa </a:t>
            </a:r>
            <a:r>
              <a:rPr lang="fi-FI" dirty="0" err="1"/>
              <a:t>tarneahela</a:t>
            </a:r>
            <a:r>
              <a:rPr lang="fi-FI" dirty="0"/>
              <a:t> </a:t>
            </a:r>
            <a:r>
              <a:rPr lang="fi-FI" dirty="0" err="1"/>
              <a:t>protsessist</a:t>
            </a:r>
            <a:r>
              <a:rPr lang="fi-FI" dirty="0"/>
              <a:t>, </a:t>
            </a:r>
            <a:r>
              <a:rPr lang="fi-FI" dirty="0" err="1"/>
              <a:t>kus</a:t>
            </a:r>
            <a:r>
              <a:rPr lang="fi-FI" dirty="0"/>
              <a:t> </a:t>
            </a:r>
            <a:r>
              <a:rPr lang="fi-FI" dirty="0" err="1"/>
              <a:t>osategevuste</a:t>
            </a:r>
            <a:r>
              <a:rPr lang="fi-FI" dirty="0"/>
              <a:t> </a:t>
            </a:r>
            <a:r>
              <a:rPr lang="fi-FI" dirty="0" err="1"/>
              <a:t>planeerimine</a:t>
            </a:r>
            <a:r>
              <a:rPr lang="fi-FI" dirty="0"/>
              <a:t>, </a:t>
            </a:r>
            <a:r>
              <a:rPr lang="fi-FI" dirty="0" err="1"/>
              <a:t>teostamine</a:t>
            </a:r>
            <a:r>
              <a:rPr lang="fi-FI" dirty="0"/>
              <a:t> ja </a:t>
            </a:r>
            <a:r>
              <a:rPr lang="fi-FI" dirty="0" err="1"/>
              <a:t>kont</a:t>
            </a:r>
            <a:r>
              <a:rPr lang="et-EE" dirty="0"/>
              <a:t>roll hõlmab nii toodete liikumist ja ladustamist kui ka sellega seotud teenuste ja infovoogude juhtimist tarnepunktist tarbijani. </a:t>
            </a:r>
          </a:p>
          <a:p>
            <a:r>
              <a:rPr lang="et-EE" dirty="0"/>
              <a:t>Logistika ja tarneahelate juhtimise mõistete erinevuse põhjus on peamiselt selles, et logistikal on funktsionaalne tähendus eelkõige ettevõtte, mitte tarneahela tasandil.</a:t>
            </a:r>
          </a:p>
          <a:p>
            <a:pPr marL="0" indent="0">
              <a:buNone/>
            </a:pPr>
            <a:endParaRPr lang="et-EE"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46"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853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Tarneahel</a:t>
            </a:r>
          </a:p>
        </p:txBody>
      </p:sp>
      <p:sp>
        <p:nvSpPr>
          <p:cNvPr id="3" name="Sisu kohatäide 2"/>
          <p:cNvSpPr>
            <a:spLocks noGrp="1"/>
          </p:cNvSpPr>
          <p:nvPr>
            <p:ph idx="1"/>
          </p:nvPr>
        </p:nvSpPr>
        <p:spPr/>
        <p:txBody>
          <a:bodyPr/>
          <a:lstStyle/>
          <a:p>
            <a:endParaRPr lang="et-EE" dirty="0"/>
          </a:p>
          <a:p>
            <a:endParaRPr lang="et-EE" dirty="0"/>
          </a:p>
          <a:p>
            <a:r>
              <a:rPr lang="et-EE" dirty="0"/>
              <a:t>Tänapäevast tarneahela kontseptsiooni võib vaadelda kui süsteemset operatsioonide kogumit, et juhtida materjale, infot ning rahavoogusid lähtepunktist tarbimispunkti. </a:t>
            </a:r>
          </a:p>
          <a:p>
            <a:r>
              <a:rPr lang="et-EE" dirty="0"/>
              <a:t>Tarneahela juhtimine eeldab logistikast laiaulatuslikumat integreerumist ettevõttest väljaspool olevate tarneahela liikmetega.</a:t>
            </a:r>
          </a:p>
          <a:p>
            <a:pPr marL="0" indent="0">
              <a:buNone/>
            </a:pPr>
            <a:endParaRPr lang="et-EE"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67"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042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br>
              <a:rPr lang="et-EE" dirty="0"/>
            </a:br>
            <a:br>
              <a:rPr lang="et-EE" dirty="0"/>
            </a:br>
            <a:r>
              <a:rPr lang="et-EE" dirty="0"/>
              <a:t>Logistika funktsioonid</a:t>
            </a:r>
            <a:br>
              <a:rPr lang="et-EE" dirty="0"/>
            </a:br>
            <a:br>
              <a:rPr lang="et-EE" dirty="0"/>
            </a:br>
            <a:endParaRPr lang="et-EE" dirty="0"/>
          </a:p>
        </p:txBody>
      </p:sp>
      <p:sp>
        <p:nvSpPr>
          <p:cNvPr id="3" name="Sisu kohatäide 2"/>
          <p:cNvSpPr>
            <a:spLocks noGrp="1"/>
          </p:cNvSpPr>
          <p:nvPr>
            <p:ph idx="1"/>
          </p:nvPr>
        </p:nvSpPr>
        <p:spPr>
          <a:xfrm>
            <a:off x="838200" y="1262130"/>
            <a:ext cx="10515600" cy="4914833"/>
          </a:xfrm>
        </p:spPr>
        <p:txBody>
          <a:bodyPr>
            <a:normAutofit lnSpcReduction="10000"/>
          </a:bodyPr>
          <a:lstStyle/>
          <a:p>
            <a:endParaRPr lang="et-EE" dirty="0"/>
          </a:p>
          <a:p>
            <a:r>
              <a:rPr lang="et-EE" dirty="0"/>
              <a:t>Logistika funktsionaalseteks valdkondadeks loetakse tegevusalasid, mis on mõeldud konkreetse logistilise vajaduse rahuldamiseks ja/või ülesande täitmiseks.</a:t>
            </a:r>
          </a:p>
          <a:p>
            <a:pPr marL="0" indent="0">
              <a:buNone/>
            </a:pPr>
            <a:r>
              <a:rPr lang="et-EE" dirty="0"/>
              <a:t>Näiteks:</a:t>
            </a:r>
          </a:p>
          <a:p>
            <a:r>
              <a:rPr lang="et-EE" dirty="0"/>
              <a:t>Laonduse kui funktsionaalse valdkonna peamiseks ülesandeks on kauba hoiustamine ja sellega seotud käsitsemistoimingute teostamine. </a:t>
            </a:r>
          </a:p>
          <a:p>
            <a:r>
              <a:rPr lang="et-EE" dirty="0"/>
              <a:t>Transpordi ülesandeks on kaupade vedamine tarnija või logistikapartneri juurest kliendi või saajani.</a:t>
            </a:r>
          </a:p>
          <a:p>
            <a:r>
              <a:rPr lang="et-EE" dirty="0"/>
              <a:t>Varude juhtimisega hoitakse ettevõtte ja/või selle partnerite varusid majanduslikult mõistlikus suuruses</a:t>
            </a:r>
          </a:p>
          <a:p>
            <a:pPr marL="0" indent="0">
              <a:buNone/>
            </a:pPr>
            <a:endParaRPr lang="et-EE"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7690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929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Logistikatoimingud</a:t>
            </a:r>
          </a:p>
        </p:txBody>
      </p:sp>
      <p:sp>
        <p:nvSpPr>
          <p:cNvPr id="3" name="Sisu kohatäide 2"/>
          <p:cNvSpPr>
            <a:spLocks noGrp="1"/>
          </p:cNvSpPr>
          <p:nvPr>
            <p:ph idx="1"/>
          </p:nvPr>
        </p:nvSpPr>
        <p:spPr>
          <a:xfrm>
            <a:off x="838200" y="1339403"/>
            <a:ext cx="10515600" cy="4837560"/>
          </a:xfrm>
        </p:spPr>
        <p:txBody>
          <a:bodyPr>
            <a:normAutofit/>
          </a:bodyPr>
          <a:lstStyle/>
          <a:p>
            <a:endParaRPr lang="et-EE" dirty="0"/>
          </a:p>
          <a:p>
            <a:r>
              <a:rPr lang="et-EE" dirty="0"/>
              <a:t>Logistikatoiminguteks ehk funktsioonideks nimetatakse materjalivoogudele lisatud ja neid saatvaid tegevusi. </a:t>
            </a:r>
          </a:p>
          <a:p>
            <a:r>
              <a:rPr lang="fi-FI" dirty="0" err="1"/>
              <a:t>Logistikatoiminguteks</a:t>
            </a:r>
            <a:r>
              <a:rPr lang="fi-FI" dirty="0"/>
              <a:t> on </a:t>
            </a:r>
            <a:r>
              <a:rPr lang="fi-FI" dirty="0" err="1"/>
              <a:t>näiteks</a:t>
            </a:r>
            <a:r>
              <a:rPr lang="fi-FI" dirty="0"/>
              <a:t> </a:t>
            </a:r>
            <a:r>
              <a:rPr lang="fi-FI" dirty="0" err="1"/>
              <a:t>maha-ja</a:t>
            </a:r>
            <a:r>
              <a:rPr lang="fi-FI" dirty="0"/>
              <a:t> </a:t>
            </a:r>
            <a:r>
              <a:rPr lang="fi-FI" dirty="0" err="1"/>
              <a:t>pealelaadimine</a:t>
            </a:r>
            <a:r>
              <a:rPr lang="fi-FI" dirty="0"/>
              <a:t>, </a:t>
            </a:r>
            <a:r>
              <a:rPr lang="fi-FI" dirty="0" err="1"/>
              <a:t>ümberlaadimine</a:t>
            </a:r>
            <a:r>
              <a:rPr lang="fi-FI" dirty="0"/>
              <a:t>, </a:t>
            </a:r>
          </a:p>
          <a:p>
            <a:r>
              <a:rPr lang="fi-FI" dirty="0"/>
              <a:t>transport, </a:t>
            </a:r>
            <a:r>
              <a:rPr lang="fi-FI" dirty="0" err="1"/>
              <a:t>ladustamine</a:t>
            </a:r>
            <a:r>
              <a:rPr lang="fi-FI" dirty="0"/>
              <a:t>, </a:t>
            </a:r>
            <a:r>
              <a:rPr lang="fi-FI" dirty="0" err="1"/>
              <a:t>sorteerimine</a:t>
            </a:r>
            <a:r>
              <a:rPr lang="fi-FI" dirty="0"/>
              <a:t>, </a:t>
            </a:r>
            <a:r>
              <a:rPr lang="fi-FI" dirty="0" err="1"/>
              <a:t>konsolideerimine</a:t>
            </a:r>
            <a:r>
              <a:rPr lang="fi-FI" dirty="0"/>
              <a:t>, </a:t>
            </a:r>
            <a:r>
              <a:rPr lang="fi-FI" dirty="0" err="1"/>
              <a:t>pakendamine</a:t>
            </a:r>
            <a:r>
              <a:rPr lang="fi-FI" dirty="0"/>
              <a:t>, </a:t>
            </a:r>
            <a:r>
              <a:rPr lang="fi-FI" dirty="0" err="1"/>
              <a:t>jaotamine</a:t>
            </a:r>
            <a:r>
              <a:rPr lang="fi-FI" dirty="0"/>
              <a:t>, </a:t>
            </a:r>
            <a:r>
              <a:rPr lang="fi-FI" dirty="0" err="1"/>
              <a:t>markeerimine</a:t>
            </a:r>
            <a:r>
              <a:rPr lang="fi-FI" dirty="0"/>
              <a:t>, koostamine jne.</a:t>
            </a:r>
          </a:p>
          <a:p>
            <a:r>
              <a:rPr lang="et-EE" dirty="0"/>
              <a:t>Logistikatoiminguteks, mis on seotud tihedalt informatsiooni-ja rahavoogudega, võivad olla teabe edastamine materjalivoogude liikumisest, arveldused tarnijate ja ostjatega, kauba kindlustamine, omanikuvahetus jne.</a:t>
            </a:r>
          </a:p>
          <a:p>
            <a:pPr marL="0" indent="0">
              <a:buNone/>
            </a:pPr>
            <a:endParaRPr lang="et-EE"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3" y="0"/>
            <a:ext cx="2554287"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88"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6549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1604183" y="193039"/>
            <a:ext cx="9749617" cy="5203209"/>
          </a:xfrm>
        </p:spPr>
        <p:txBody>
          <a:bodyPr>
            <a:normAutofit/>
          </a:bodyPr>
          <a:lstStyle/>
          <a:p>
            <a:r>
              <a:rPr lang="et-EE" dirty="0">
                <a:latin typeface="+mn-lt"/>
              </a:rPr>
              <a:t>Kasutatud kirjandus:</a:t>
            </a:r>
            <a:br>
              <a:rPr lang="et-EE" dirty="0">
                <a:latin typeface="+mn-lt"/>
              </a:rPr>
            </a:br>
            <a:br>
              <a:rPr lang="et-EE" dirty="0"/>
            </a:br>
            <a:r>
              <a:rPr lang="fi-FI" dirty="0"/>
              <a:t>„</a:t>
            </a:r>
            <a:r>
              <a:rPr lang="fi-FI" sz="2400" dirty="0" err="1"/>
              <a:t>Logistika</a:t>
            </a:r>
            <a:r>
              <a:rPr lang="fi-FI" sz="2400" dirty="0"/>
              <a:t>“ </a:t>
            </a:r>
            <a:r>
              <a:rPr lang="fi-FI" sz="2400" dirty="0" err="1"/>
              <a:t>õpik</a:t>
            </a:r>
            <a:r>
              <a:rPr lang="fi-FI" sz="2400" dirty="0"/>
              <a:t> </a:t>
            </a:r>
            <a:r>
              <a:rPr lang="fi-FI" sz="2400" dirty="0" err="1"/>
              <a:t>kutsekoolidele</a:t>
            </a:r>
            <a:r>
              <a:rPr lang="fi-FI" sz="2400" dirty="0"/>
              <a:t> –</a:t>
            </a:r>
            <a:r>
              <a:rPr lang="fi-FI" sz="2400" dirty="0" err="1"/>
              <a:t>Ain</a:t>
            </a:r>
            <a:r>
              <a:rPr lang="fi-FI" sz="2400" dirty="0"/>
              <a:t> Tulvi 2014a</a:t>
            </a:r>
            <a:br>
              <a:rPr lang="fi-FI" sz="2400" dirty="0"/>
            </a:br>
            <a:r>
              <a:rPr lang="et-EE" sz="2400" dirty="0"/>
              <a:t>„Logistika alused“ Töövihik  -Tamara </a:t>
            </a:r>
            <a:r>
              <a:rPr lang="et-EE" sz="2400" dirty="0" err="1"/>
              <a:t>Šerstjuk</a:t>
            </a:r>
            <a:r>
              <a:rPr lang="et-EE" sz="2400" dirty="0"/>
              <a:t> 2019a</a:t>
            </a:r>
            <a:br>
              <a:rPr lang="et-EE" sz="2400" dirty="0"/>
            </a:br>
            <a:r>
              <a:rPr lang="et-EE" sz="2400" dirty="0"/>
              <a:t>„ Kaubaveod „ Loengumapp 2007a</a:t>
            </a:r>
            <a:br>
              <a:rPr lang="et-EE" sz="2400" dirty="0"/>
            </a:br>
            <a:endParaRPr lang="fi-FI" sz="2400" dirty="0">
              <a:latin typeface="+mn-lt"/>
            </a:endParaRPr>
          </a:p>
        </p:txBody>
      </p:sp>
      <p:pic>
        <p:nvPicPr>
          <p:cNvPr id="7" name="Sisällön paikkamerkki 6" descr="Kuva, joka sisältää kohteen piirtäminen&#10;&#10;Kuvaus luotu automaattisesti">
            <a:extLst>
              <a:ext uri="{FF2B5EF4-FFF2-40B4-BE49-F238E27FC236}">
                <a16:creationId xmlns:a16="http://schemas.microsoft.com/office/drawing/2014/main" id="{2811DC25-C133-4D16-8F37-A112EFD1B1C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01985" y="6028567"/>
            <a:ext cx="1023519" cy="365156"/>
          </a:xfrm>
        </p:spPr>
      </p:pic>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AF2D25E7-FD2E-4099-B2FF-A429C40349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3819" y="5843554"/>
            <a:ext cx="1201690" cy="595745"/>
          </a:xfrm>
          <a:prstGeom prst="rect">
            <a:avLst/>
          </a:prstGeom>
        </p:spPr>
      </p:pic>
      <p:pic>
        <p:nvPicPr>
          <p:cNvPr id="11" name="Kuva 10">
            <a:extLst>
              <a:ext uri="{FF2B5EF4-FFF2-40B4-BE49-F238E27FC236}">
                <a16:creationId xmlns:a16="http://schemas.microsoft.com/office/drawing/2014/main" id="{7E8E0A14-7C26-4F77-936C-9580883428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6411" y="5919942"/>
            <a:ext cx="1423969" cy="504085"/>
          </a:xfrm>
          <a:prstGeom prst="rect">
            <a:avLst/>
          </a:prstGeom>
        </p:spPr>
      </p:pic>
      <p:pic>
        <p:nvPicPr>
          <p:cNvPr id="15" name="Kuva 14">
            <a:extLst>
              <a:ext uri="{FF2B5EF4-FFF2-40B4-BE49-F238E27FC236}">
                <a16:creationId xmlns:a16="http://schemas.microsoft.com/office/drawing/2014/main" id="{7DA3D0BF-928D-45E8-9F23-2F12918C74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1184" y="5617890"/>
            <a:ext cx="1201690" cy="1047071"/>
          </a:xfrm>
          <a:prstGeom prst="rect">
            <a:avLst/>
          </a:prstGeom>
        </p:spPr>
      </p:pic>
      <p:pic>
        <p:nvPicPr>
          <p:cNvPr id="17" name="Kuva 16" descr="Kuva, joka sisältää kohteen objekti, kello&#10;&#10;Kuvaus luotu automaattisesti">
            <a:extLst>
              <a:ext uri="{FF2B5EF4-FFF2-40B4-BE49-F238E27FC236}">
                <a16:creationId xmlns:a16="http://schemas.microsoft.com/office/drawing/2014/main" id="{971F1A8E-17AB-4D6C-B38A-7D7F9D873C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2583" y="5956170"/>
            <a:ext cx="2254733" cy="467857"/>
          </a:xfrm>
          <a:prstGeom prst="rect">
            <a:avLst/>
          </a:prstGeom>
        </p:spPr>
      </p:pic>
      <p:pic>
        <p:nvPicPr>
          <p:cNvPr id="19" name="Kuva 18" descr="Kuva, joka sisältää kohteen piirtäminen&#10;&#10;Kuvaus luotu automaattisesti">
            <a:extLst>
              <a:ext uri="{FF2B5EF4-FFF2-40B4-BE49-F238E27FC236}">
                <a16:creationId xmlns:a16="http://schemas.microsoft.com/office/drawing/2014/main" id="{362399F1-92A7-417A-BCA9-3661D82034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17454" y="5858175"/>
            <a:ext cx="519291" cy="705941"/>
          </a:xfrm>
          <a:prstGeom prst="rect">
            <a:avLst/>
          </a:prstGeom>
        </p:spPr>
      </p:pic>
      <p:pic>
        <p:nvPicPr>
          <p:cNvPr id="8" name="Kuva 7">
            <a:extLst>
              <a:ext uri="{FF2B5EF4-FFF2-40B4-BE49-F238E27FC236}">
                <a16:creationId xmlns:a16="http://schemas.microsoft.com/office/drawing/2014/main" id="{8458DCA0-FC22-472A-9FCC-DBEFFAD50B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0753" y="6007113"/>
            <a:ext cx="1918064" cy="386610"/>
          </a:xfrm>
          <a:prstGeom prst="rect">
            <a:avLst/>
          </a:prstGeom>
        </p:spPr>
      </p:pic>
    </p:spTree>
    <p:extLst>
      <p:ext uri="{BB962C8B-B14F-4D97-AF65-F5344CB8AC3E}">
        <p14:creationId xmlns:p14="http://schemas.microsoft.com/office/powerpoint/2010/main" val="312777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9416F9-DF8C-4BB8-9317-3C8A1CB0FE37}"/>
              </a:ext>
            </a:extLst>
          </p:cNvPr>
          <p:cNvSpPr>
            <a:spLocks noGrp="1"/>
          </p:cNvSpPr>
          <p:nvPr>
            <p:ph type="title"/>
          </p:nvPr>
        </p:nvSpPr>
        <p:spPr>
          <a:xfrm>
            <a:off x="1765004" y="365125"/>
            <a:ext cx="9588795" cy="1325563"/>
          </a:xfrm>
        </p:spPr>
        <p:txBody>
          <a:bodyPr>
            <a:normAutofit fontScale="90000"/>
          </a:bodyPr>
          <a:lstStyle/>
          <a:p>
            <a:br>
              <a:rPr lang="et-EE" dirty="0"/>
            </a:br>
            <a:br>
              <a:rPr lang="et-EE" dirty="0"/>
            </a:br>
            <a:r>
              <a:rPr lang="et-EE" dirty="0"/>
              <a:t>Tänan!</a:t>
            </a:r>
            <a:br>
              <a:rPr lang="et-EE" dirty="0"/>
            </a:br>
            <a:endParaRPr lang="fi-FI" b="1" dirty="0">
              <a:solidFill>
                <a:srgbClr val="01D3C6"/>
              </a:solidFill>
              <a:latin typeface="+mn-lt"/>
            </a:endParaRPr>
          </a:p>
        </p:txBody>
      </p:sp>
      <p:sp>
        <p:nvSpPr>
          <p:cNvPr id="3" name="Sisällön paikkamerkki 2">
            <a:extLst>
              <a:ext uri="{FF2B5EF4-FFF2-40B4-BE49-F238E27FC236}">
                <a16:creationId xmlns:a16="http://schemas.microsoft.com/office/drawing/2014/main" id="{CE36FF48-BCEE-4228-BCC3-535799DF1CD9}"/>
              </a:ext>
            </a:extLst>
          </p:cNvPr>
          <p:cNvSpPr>
            <a:spLocks noGrp="1"/>
          </p:cNvSpPr>
          <p:nvPr>
            <p:ph idx="1"/>
          </p:nvPr>
        </p:nvSpPr>
        <p:spPr>
          <a:xfrm>
            <a:off x="1765004" y="1825625"/>
            <a:ext cx="9588796" cy="3180715"/>
          </a:xfrm>
        </p:spPr>
        <p:txBody>
          <a:bodyPr/>
          <a:lstStyle/>
          <a:p>
            <a:pPr marL="0" indent="0">
              <a:buNone/>
            </a:pPr>
            <a:r>
              <a:rPr lang="et-EE" dirty="0"/>
              <a:t>10.10.2019A</a:t>
            </a:r>
            <a:endParaRPr lang="fi-FI" dirty="0"/>
          </a:p>
        </p:txBody>
      </p:sp>
      <p:sp>
        <p:nvSpPr>
          <p:cNvPr id="4" name="Tekstiruutu 3">
            <a:extLst>
              <a:ext uri="{FF2B5EF4-FFF2-40B4-BE49-F238E27FC236}">
                <a16:creationId xmlns:a16="http://schemas.microsoft.com/office/drawing/2014/main" id="{16C8C68B-B98B-4406-87B9-90C1673D750F}"/>
              </a:ext>
            </a:extLst>
          </p:cNvPr>
          <p:cNvSpPr txBox="1"/>
          <p:nvPr/>
        </p:nvSpPr>
        <p:spPr>
          <a:xfrm>
            <a:off x="3256624" y="5680710"/>
            <a:ext cx="5678751" cy="923330"/>
          </a:xfrm>
          <a:prstGeom prst="rect">
            <a:avLst/>
          </a:prstGeom>
          <a:noFill/>
        </p:spPr>
        <p:txBody>
          <a:bodyPr wrap="square" rtlCol="0">
            <a:spAutoFit/>
          </a:bodyPr>
          <a:lstStyle/>
          <a:p>
            <a:r>
              <a:rPr lang="fi-FI" dirty="0"/>
              <a:t>Erasmus+ KA2 Strategic </a:t>
            </a:r>
            <a:r>
              <a:rPr lang="fi-FI" dirty="0" err="1"/>
              <a:t>Partnership</a:t>
            </a:r>
            <a:endParaRPr lang="fi-FI" dirty="0"/>
          </a:p>
          <a:p>
            <a:r>
              <a:rPr lang="fi-FI" dirty="0"/>
              <a:t>2017-1-1FI01-KA203-034721</a:t>
            </a:r>
          </a:p>
          <a:p>
            <a:r>
              <a:rPr lang="en-US" dirty="0"/>
              <a:t>Healthcare Logistics Education and Learning </a:t>
            </a:r>
            <a:r>
              <a:rPr lang="en-US" dirty="0" err="1"/>
              <a:t>Pahtway</a:t>
            </a:r>
            <a:endParaRPr lang="fi-FI" dirty="0"/>
          </a:p>
        </p:txBody>
      </p:sp>
      <p:pic>
        <p:nvPicPr>
          <p:cNvPr id="5" name="Kuva 4">
            <a:extLst>
              <a:ext uri="{FF2B5EF4-FFF2-40B4-BE49-F238E27FC236}">
                <a16:creationId xmlns:a16="http://schemas.microsoft.com/office/drawing/2014/main" id="{95F8EB55-1A2B-4F03-BFF3-E44AE18868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2DC70A1F-6D1D-42C1-9BB3-E02B0FA7C3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2723705983"/>
      </p:ext>
    </p:extLst>
  </p:cSld>
  <p:clrMapOvr>
    <a:masterClrMapping/>
  </p:clrMapOvr>
</p:sld>
</file>

<file path=ppt/theme/theme1.xml><?xml version="1.0" encoding="utf-8"?>
<a:theme xmlns:a="http://schemas.openxmlformats.org/drawingml/2006/main" name="HELP malli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99F230-96D4-4F52-8131-BD7CD87E28DD}" vid="{E2392812-1343-4778-85FE-0F53C95AD46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D052C69571584BA10F8ED101D50D95" ma:contentTypeVersion="11" ma:contentTypeDescription="Create a new document." ma:contentTypeScope="" ma:versionID="1bb532bb0bafdfb17578efd61dba9629">
  <xsd:schema xmlns:xsd="http://www.w3.org/2001/XMLSchema" xmlns:xs="http://www.w3.org/2001/XMLSchema" xmlns:p="http://schemas.microsoft.com/office/2006/metadata/properties" xmlns:ns3="4e352dd5-739b-402c-aa33-dfc1b5b75471" xmlns:ns4="74e959b2-e13f-4046-9f47-02e40d3fda51" targetNamespace="http://schemas.microsoft.com/office/2006/metadata/properties" ma:root="true" ma:fieldsID="fc1d98623ab744b4a5e8ee60fe64bf7f" ns3:_="" ns4:_="">
    <xsd:import namespace="4e352dd5-739b-402c-aa33-dfc1b5b75471"/>
    <xsd:import namespace="74e959b2-e13f-4046-9f47-02e40d3fda5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352dd5-739b-402c-aa33-dfc1b5b754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e959b2-e13f-4046-9f47-02e40d3fda5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094AFA-A771-48A0-ACDF-DEE85073295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FD044DA-23D7-40DB-957E-254CEE015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352dd5-739b-402c-aa33-dfc1b5b75471"/>
    <ds:schemaRef ds:uri="74e959b2-e13f-4046-9f47-02e40d3fda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58B3F2-1529-4BE5-8DCC-603F638C2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HELP malli1</Template>
  <TotalTime>83</TotalTime>
  <Words>1493</Words>
  <Application>Microsoft Macintosh PowerPoint</Application>
  <PresentationFormat>Widescreen</PresentationFormat>
  <Paragraphs>147</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HELP malli1</vt:lpstr>
      <vt:lpstr>  Logistika alused KOOSTAS TAMARA ŠERSTJUK</vt:lpstr>
      <vt:lpstr>Eessõna </vt:lpstr>
      <vt:lpstr>Logistika ajalugu ja määratlused 10.10.2019a</vt:lpstr>
      <vt:lpstr>Logistika</vt:lpstr>
      <vt:lpstr>Logistika</vt:lpstr>
      <vt:lpstr>Logistika</vt:lpstr>
      <vt:lpstr>Logistika</vt:lpstr>
      <vt:lpstr>Logistika</vt:lpstr>
      <vt:lpstr>Logistika arengut mõjutavad faktorid</vt:lpstr>
      <vt:lpstr>Logistilised terminid ja mõisted</vt:lpstr>
      <vt:lpstr>Logistilised terminid ja mõisted</vt:lpstr>
      <vt:lpstr>Logistilised operatsioonid</vt:lpstr>
      <vt:lpstr>?</vt:lpstr>
      <vt:lpstr>Materjalivoo rahalise väärtusearvutus  Ülesanne 1</vt:lpstr>
      <vt:lpstr>Infovoog on logistilise juhtimise alus/rahavoog</vt:lpstr>
      <vt:lpstr>Logistilised süsteemid</vt:lpstr>
      <vt:lpstr>Alternatiiv/määratlused</vt:lpstr>
      <vt:lpstr>Logistilised süsteemid</vt:lpstr>
      <vt:lpstr>Logistilised süsteemid</vt:lpstr>
      <vt:lpstr>Logistilised süsteemid</vt:lpstr>
      <vt:lpstr>Ettevõtte logistikasüsteem</vt:lpstr>
      <vt:lpstr>Tarneahel</vt:lpstr>
      <vt:lpstr>Tarneahela moodustamise alus</vt:lpstr>
      <vt:lpstr>Logistika, tarneahel</vt:lpstr>
      <vt:lpstr>Tarneahel</vt:lpstr>
      <vt:lpstr>  Logistika funktsioonid  </vt:lpstr>
      <vt:lpstr>Logistikatoimingud</vt:lpstr>
      <vt:lpstr>Kasutatud kirjandus:  „Logistika“ õpik kutsekoolidele –Ain Tulvi 2014a „Logistika alused“ Töövihik  -Tamara Šerstjuk 2019a „ Kaubaveod „ Loengumapp 2007a </vt:lpstr>
      <vt:lpstr>  Tänan!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kristim</dc:creator>
  <cp:lastModifiedBy>Piret Tamme</cp:lastModifiedBy>
  <cp:revision>30</cp:revision>
  <dcterms:created xsi:type="dcterms:W3CDTF">2021-02-04T20:00:37Z</dcterms:created>
  <dcterms:modified xsi:type="dcterms:W3CDTF">2021-02-05T11:01:51Z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0x0101000FD052C69571584BA10F8ED101D50D95</vt:lpwstr>
  </property>
</Properties>
</file>