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3"/>
  </p:notesMasterIdLst>
  <p:sldIdLst>
    <p:sldId id="257" r:id="rId2"/>
    <p:sldId id="259" r:id="rId3"/>
    <p:sldId id="258" r:id="rId4"/>
    <p:sldId id="262" r:id="rId5"/>
    <p:sldId id="260" r:id="rId6"/>
    <p:sldId id="261" r:id="rId7"/>
    <p:sldId id="263" r:id="rId8"/>
    <p:sldId id="265" r:id="rId9"/>
    <p:sldId id="266" r:id="rId10"/>
    <p:sldId id="267" r:id="rId11"/>
    <p:sldId id="26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5373" autoAdjust="0"/>
  </p:normalViewPr>
  <p:slideViewPr>
    <p:cSldViewPr snapToGrid="0">
      <p:cViewPr varScale="1">
        <p:scale>
          <a:sx n="75" d="100"/>
          <a:sy n="75" d="100"/>
        </p:scale>
        <p:origin x="324" y="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057D1F-A749-410A-BBD4-9BCA4E459ADF}" type="datetimeFigureOut">
              <a:rPr lang="en-GB" smtClean="0"/>
              <a:t>25/02/2021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BB31F5-808B-40CE-A767-4C9D9EEDA478}" type="slidenum">
              <a:rPr lang="en-GB" smtClean="0"/>
              <a:t>‹#›</a:t>
            </a:fld>
            <a:endParaRPr lang="en-GB"/>
          </a:p>
        </p:txBody>
      </p:sp>
    </p:spTree>
    <p:extLst>
      <p:ext uri="{BB962C8B-B14F-4D97-AF65-F5344CB8AC3E}">
        <p14:creationId xmlns:p14="http://schemas.microsoft.com/office/powerpoint/2010/main" val="1884102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BB31F5-808B-40CE-A767-4C9D9EEDA478}" type="slidenum">
              <a:rPr lang="en-GB" smtClean="0"/>
              <a:t>3</a:t>
            </a:fld>
            <a:endParaRPr lang="en-GB"/>
          </a:p>
        </p:txBody>
      </p:sp>
    </p:spTree>
    <p:extLst>
      <p:ext uri="{BB962C8B-B14F-4D97-AF65-F5344CB8AC3E}">
        <p14:creationId xmlns:p14="http://schemas.microsoft.com/office/powerpoint/2010/main" val="1429794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BB31F5-808B-40CE-A767-4C9D9EEDA478}" type="slidenum">
              <a:rPr lang="en-GB" smtClean="0"/>
              <a:t>4</a:t>
            </a:fld>
            <a:endParaRPr lang="en-GB"/>
          </a:p>
        </p:txBody>
      </p:sp>
    </p:spTree>
    <p:extLst>
      <p:ext uri="{BB962C8B-B14F-4D97-AF65-F5344CB8AC3E}">
        <p14:creationId xmlns:p14="http://schemas.microsoft.com/office/powerpoint/2010/main" val="14297946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E0DFB5C-D030-4BF7-BD9C-667F1BD7CD76}" type="datetime1">
              <a:rPr lang="en-GB" smtClean="0"/>
              <a:t>25/02/2021</a:t>
            </a:fld>
            <a:endParaRPr lang="en-GB"/>
          </a:p>
        </p:txBody>
      </p:sp>
      <p:sp>
        <p:nvSpPr>
          <p:cNvPr id="7" name="Footer Placeholder 6"/>
          <p:cNvSpPr>
            <a:spLocks noGrp="1"/>
          </p:cNvSpPr>
          <p:nvPr>
            <p:ph type="ftr" sz="quarter" idx="11"/>
          </p:nvPr>
        </p:nvSpPr>
        <p:spPr/>
        <p:txBody>
          <a:bodyPr/>
          <a:lstStyle/>
          <a:p>
            <a:endParaRPr lang="en-GB" dirty="0"/>
          </a:p>
        </p:txBody>
      </p:sp>
      <p:sp>
        <p:nvSpPr>
          <p:cNvPr id="8" name="Slide Number Placeholder 7"/>
          <p:cNvSpPr>
            <a:spLocks noGrp="1"/>
          </p:cNvSpPr>
          <p:nvPr>
            <p:ph type="sldNum" sz="quarter" idx="12"/>
          </p:nvPr>
        </p:nvSpPr>
        <p:spPr/>
        <p:txBody>
          <a:bodyPr/>
          <a:lstStyle/>
          <a:p>
            <a:fld id="{D4D45FCA-3CC3-458F-836D-D424414FF2C8}" type="slidenum">
              <a:rPr lang="en-GB" smtClean="0"/>
              <a:t>‹#›</a:t>
            </a:fld>
            <a:endParaRPr lang="en-GB"/>
          </a:p>
        </p:txBody>
      </p:sp>
    </p:spTree>
    <p:extLst>
      <p:ext uri="{BB962C8B-B14F-4D97-AF65-F5344CB8AC3E}">
        <p14:creationId xmlns:p14="http://schemas.microsoft.com/office/powerpoint/2010/main" val="2978096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D9DB0D5-698E-4A03-B87F-99AE280151EF}" type="datetime1">
              <a:rPr lang="en-GB" smtClean="0"/>
              <a:t>25/02/2021</a:t>
            </a:fld>
            <a:endParaRPr lang="en-GB"/>
          </a:p>
        </p:txBody>
      </p:sp>
      <p:sp>
        <p:nvSpPr>
          <p:cNvPr id="7" name="Footer Placeholder 6"/>
          <p:cNvSpPr>
            <a:spLocks noGrp="1"/>
          </p:cNvSpPr>
          <p:nvPr>
            <p:ph type="ftr" sz="quarter" idx="11"/>
          </p:nvPr>
        </p:nvSpPr>
        <p:spPr/>
        <p:txBody>
          <a:bodyPr/>
          <a:lstStyle/>
          <a:p>
            <a:endParaRPr lang="en-GB" dirty="0"/>
          </a:p>
        </p:txBody>
      </p:sp>
      <p:sp>
        <p:nvSpPr>
          <p:cNvPr id="8" name="Slide Number Placeholder 7"/>
          <p:cNvSpPr>
            <a:spLocks noGrp="1"/>
          </p:cNvSpPr>
          <p:nvPr>
            <p:ph type="sldNum" sz="quarter" idx="12"/>
          </p:nvPr>
        </p:nvSpPr>
        <p:spPr/>
        <p:txBody>
          <a:bodyPr/>
          <a:lstStyle/>
          <a:p>
            <a:fld id="{D4D45FCA-3CC3-458F-836D-D424414FF2C8}" type="slidenum">
              <a:rPr lang="en-GB" smtClean="0"/>
              <a:t>‹#›</a:t>
            </a:fld>
            <a:endParaRPr lang="en-GB"/>
          </a:p>
        </p:txBody>
      </p:sp>
    </p:spTree>
    <p:extLst>
      <p:ext uri="{BB962C8B-B14F-4D97-AF65-F5344CB8AC3E}">
        <p14:creationId xmlns:p14="http://schemas.microsoft.com/office/powerpoint/2010/main" val="3875426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031900"/>
            <a:ext cx="10515600" cy="956558"/>
          </a:xfrm>
        </p:spPr>
        <p:txBody>
          <a:bodyPr/>
          <a:lstStyle/>
          <a:p>
            <a:r>
              <a:rPr lang="en-US"/>
              <a:t>Click to edit Master title style</a:t>
            </a:r>
            <a:endParaRPr lang="en-GB"/>
          </a:p>
        </p:txBody>
      </p:sp>
      <p:sp>
        <p:nvSpPr>
          <p:cNvPr id="3" name="Content Placeholder 2"/>
          <p:cNvSpPr>
            <a:spLocks noGrp="1"/>
          </p:cNvSpPr>
          <p:nvPr>
            <p:ph sz="half" idx="1"/>
          </p:nvPr>
        </p:nvSpPr>
        <p:spPr>
          <a:xfrm>
            <a:off x="838200" y="2142699"/>
            <a:ext cx="5181600" cy="403426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172200" y="2142699"/>
            <a:ext cx="5181600" cy="403426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1CA4B0C3-6BF2-416D-BC1E-2E8029EB5F0F}" type="datetime1">
              <a:rPr lang="en-GB" smtClean="0"/>
              <a:t>25/02/2021</a:t>
            </a:fld>
            <a:endParaRPr lang="en-GB"/>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D4D45FCA-3CC3-458F-836D-D424414FF2C8}" type="slidenum">
              <a:rPr lang="en-GB" smtClean="0"/>
              <a:t>‹#›</a:t>
            </a:fld>
            <a:endParaRPr lang="en-GB"/>
          </a:p>
        </p:txBody>
      </p:sp>
    </p:spTree>
    <p:extLst>
      <p:ext uri="{BB962C8B-B14F-4D97-AF65-F5344CB8AC3E}">
        <p14:creationId xmlns:p14="http://schemas.microsoft.com/office/powerpoint/2010/main" val="2258504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8200" y="991620"/>
            <a:ext cx="10515600" cy="955675"/>
          </a:xfrm>
        </p:spPr>
        <p:txBody>
          <a:bodyPr/>
          <a:lstStyle/>
          <a:p>
            <a:r>
              <a:rPr lang="en-US"/>
              <a:t>Click to edit Master title style</a:t>
            </a:r>
            <a:endParaRPr lang="en-GB"/>
          </a:p>
        </p:txBody>
      </p:sp>
      <p:sp>
        <p:nvSpPr>
          <p:cNvPr id="3" name="Text Placeholder 2"/>
          <p:cNvSpPr>
            <a:spLocks noGrp="1"/>
          </p:cNvSpPr>
          <p:nvPr>
            <p:ph type="body" idx="1"/>
          </p:nvPr>
        </p:nvSpPr>
        <p:spPr>
          <a:xfrm>
            <a:off x="838200" y="2113982"/>
            <a:ext cx="5157787" cy="814387"/>
          </a:xfrm>
        </p:spPr>
        <p:txBody>
          <a:bodyPr anchor="b"/>
          <a:lstStyle>
            <a:lvl1pPr marL="0" indent="0">
              <a:buNone/>
              <a:defRPr sz="2400" b="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839788" y="2975429"/>
            <a:ext cx="5157787" cy="32142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6172200" y="2121011"/>
            <a:ext cx="5183188" cy="814387"/>
          </a:xfrm>
        </p:spPr>
        <p:txBody>
          <a:bodyPr anchor="b"/>
          <a:lstStyle>
            <a:lvl1pPr marL="0" indent="0">
              <a:buNone/>
              <a:defRPr sz="2400" b="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975429"/>
            <a:ext cx="5183188" cy="321423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e Placeholder 6"/>
          <p:cNvSpPr>
            <a:spLocks noGrp="1"/>
          </p:cNvSpPr>
          <p:nvPr>
            <p:ph type="dt" sz="half" idx="10"/>
          </p:nvPr>
        </p:nvSpPr>
        <p:spPr/>
        <p:txBody>
          <a:bodyPr/>
          <a:lstStyle/>
          <a:p>
            <a:fld id="{E96CDC0F-3AF0-4B70-91E7-88DB2F1F3B18}" type="datetime1">
              <a:rPr lang="en-GB" smtClean="0"/>
              <a:t>25/02/2021</a:t>
            </a:fld>
            <a:endParaRPr lang="en-GB"/>
          </a:p>
        </p:txBody>
      </p:sp>
      <p:sp>
        <p:nvSpPr>
          <p:cNvPr id="10" name="Footer Placeholder 9"/>
          <p:cNvSpPr>
            <a:spLocks noGrp="1"/>
          </p:cNvSpPr>
          <p:nvPr>
            <p:ph type="ftr" sz="quarter" idx="11"/>
          </p:nvPr>
        </p:nvSpPr>
        <p:spPr/>
        <p:txBody>
          <a:bodyPr/>
          <a:lstStyle/>
          <a:p>
            <a:endParaRPr lang="en-GB" dirty="0"/>
          </a:p>
        </p:txBody>
      </p:sp>
      <p:sp>
        <p:nvSpPr>
          <p:cNvPr id="11" name="Slide Number Placeholder 10"/>
          <p:cNvSpPr>
            <a:spLocks noGrp="1"/>
          </p:cNvSpPr>
          <p:nvPr>
            <p:ph type="sldNum" sz="quarter" idx="12"/>
          </p:nvPr>
        </p:nvSpPr>
        <p:spPr/>
        <p:txBody>
          <a:bodyPr/>
          <a:lstStyle/>
          <a:p>
            <a:fld id="{D4D45FCA-3CC3-458F-836D-D424414FF2C8}" type="slidenum">
              <a:rPr lang="en-GB" smtClean="0"/>
              <a:t>‹#›</a:t>
            </a:fld>
            <a:endParaRPr lang="en-GB"/>
          </a:p>
        </p:txBody>
      </p:sp>
    </p:spTree>
    <p:extLst>
      <p:ext uri="{BB962C8B-B14F-4D97-AF65-F5344CB8AC3E}">
        <p14:creationId xmlns:p14="http://schemas.microsoft.com/office/powerpoint/2010/main" val="1851364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72B365D-6D54-4AD8-A34C-C9066FD75158}" type="datetime1">
              <a:rPr lang="en-GB" smtClean="0"/>
              <a:t>25/02/2021</a:t>
            </a:fld>
            <a:endParaRPr lang="en-GB"/>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4D45FCA-3CC3-458F-836D-D424414FF2C8}" type="slidenum">
              <a:rPr lang="en-GB" smtClean="0"/>
              <a:t>‹#›</a:t>
            </a:fld>
            <a:endParaRPr lang="en-GB"/>
          </a:p>
        </p:txBody>
      </p:sp>
    </p:spTree>
    <p:extLst>
      <p:ext uri="{BB962C8B-B14F-4D97-AF65-F5344CB8AC3E}">
        <p14:creationId xmlns:p14="http://schemas.microsoft.com/office/powerpoint/2010/main" val="4266672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E3AD1A-F4A1-4FD9-8270-9669F530671B}" type="datetime1">
              <a:rPr lang="en-GB" smtClean="0"/>
              <a:t>25/02/2021</a:t>
            </a:fld>
            <a:endParaRPr lang="en-GB"/>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1190E8BA-2125-48B6-B96A-A4C1B19C3F0D}" type="slidenum">
              <a:rPr lang="en-GB" smtClean="0"/>
              <a:t>‹#›</a:t>
            </a:fld>
            <a:endParaRPr lang="en-GB"/>
          </a:p>
        </p:txBody>
      </p:sp>
    </p:spTree>
    <p:extLst>
      <p:ext uri="{BB962C8B-B14F-4D97-AF65-F5344CB8AC3E}">
        <p14:creationId xmlns:p14="http://schemas.microsoft.com/office/powerpoint/2010/main" val="1979253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987424"/>
            <a:ext cx="3932237" cy="1069975"/>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6"/>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660BF83-2AEA-4A25-80B7-FB8EFD162584}" type="datetime1">
              <a:rPr lang="en-GB" smtClean="0"/>
              <a:t>25/02/2021</a:t>
            </a:fld>
            <a:endParaRPr lang="en-GB"/>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1190E8BA-2125-48B6-B96A-A4C1B19C3F0D}" type="slidenum">
              <a:rPr lang="en-GB" smtClean="0"/>
              <a:t>‹#›</a:t>
            </a:fld>
            <a:endParaRPr lang="en-GB"/>
          </a:p>
        </p:txBody>
      </p:sp>
    </p:spTree>
    <p:extLst>
      <p:ext uri="{BB962C8B-B14F-4D97-AF65-F5344CB8AC3E}">
        <p14:creationId xmlns:p14="http://schemas.microsoft.com/office/powerpoint/2010/main" val="1782112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987424"/>
            <a:ext cx="3932237" cy="1069975"/>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864A1E5-B8D6-4894-AAFC-461F0187745E}" type="datetime1">
              <a:rPr lang="en-GB" smtClean="0"/>
              <a:t>25/02/2021</a:t>
            </a:fld>
            <a:endParaRPr lang="en-GB"/>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1190E8BA-2125-48B6-B96A-A4C1B19C3F0D}" type="slidenum">
              <a:rPr lang="en-GB" smtClean="0"/>
              <a:t>‹#›</a:t>
            </a:fld>
            <a:endParaRPr lang="en-GB"/>
          </a:p>
        </p:txBody>
      </p:sp>
    </p:spTree>
    <p:extLst>
      <p:ext uri="{BB962C8B-B14F-4D97-AF65-F5344CB8AC3E}">
        <p14:creationId xmlns:p14="http://schemas.microsoft.com/office/powerpoint/2010/main" val="3838265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d page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A04EB21-1E56-46BE-A685-64E34A9521E7}" type="datetime1">
              <a:rPr lang="en-GB" smtClean="0"/>
              <a:t>25/02/2021</a:t>
            </a:fld>
            <a:endParaRPr lang="en-GB" dirty="0"/>
          </a:p>
        </p:txBody>
      </p:sp>
      <p:graphicFrame>
        <p:nvGraphicFramePr>
          <p:cNvPr id="4" name="Táblázat 6"/>
          <p:cNvGraphicFramePr>
            <a:graphicFrameLocks noGrp="1"/>
          </p:cNvGraphicFramePr>
          <p:nvPr userDrawn="1">
            <p:extLst>
              <p:ext uri="{D42A27DB-BD31-4B8C-83A1-F6EECF244321}">
                <p14:modId xmlns:p14="http://schemas.microsoft.com/office/powerpoint/2010/main" val="3178197932"/>
              </p:ext>
            </p:extLst>
          </p:nvPr>
        </p:nvGraphicFramePr>
        <p:xfrm>
          <a:off x="3445654" y="1349829"/>
          <a:ext cx="5289550" cy="4504680"/>
        </p:xfrm>
        <a:graphic>
          <a:graphicData uri="http://schemas.openxmlformats.org/drawingml/2006/table">
            <a:tbl>
              <a:tblPr/>
              <a:tblGrid>
                <a:gridCol w="5289550">
                  <a:extLst>
                    <a:ext uri="{9D8B030D-6E8A-4147-A177-3AD203B41FA5}">
                      <a16:colId xmlns:a16="http://schemas.microsoft.com/office/drawing/2014/main" val="20000"/>
                    </a:ext>
                  </a:extLst>
                </a:gridCol>
              </a:tblGrid>
              <a:tr h="114450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spcAft>
                          <a:spcPts val="0"/>
                        </a:spcAft>
                      </a:pPr>
                      <a:endParaRPr lang="pt-PT" sz="1200" dirty="0">
                        <a:latin typeface="Franklin Gothic Book"/>
                        <a:ea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98760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spcBef>
                          <a:spcPts val="0"/>
                        </a:spcBef>
                        <a:spcAft>
                          <a:spcPts val="0"/>
                        </a:spcAft>
                      </a:pPr>
                      <a:endParaRPr lang="hu-HU" sz="600" dirty="0">
                        <a:latin typeface="Franklin Gothic Book"/>
                        <a:ea typeface="Times New Roman"/>
                        <a:cs typeface="Tahoma"/>
                      </a:endParaRPr>
                    </a:p>
                    <a:p>
                      <a:pPr algn="ctr">
                        <a:spcBef>
                          <a:spcPts val="600"/>
                        </a:spcBef>
                        <a:spcAft>
                          <a:spcPts val="600"/>
                        </a:spcAft>
                      </a:pPr>
                      <a:r>
                        <a:rPr lang="en-GB" sz="1400" dirty="0">
                          <a:latin typeface="+mn-lt"/>
                          <a:ea typeface="Times New Roman"/>
                          <a:cs typeface="Tahoma"/>
                        </a:rPr>
                        <a:t>This project has been funded with support from the European Commission.</a:t>
                      </a:r>
                      <a:endParaRPr lang="hu-HU" sz="1400" dirty="0">
                        <a:latin typeface="+mn-lt"/>
                        <a:ea typeface="Times New Roman"/>
                      </a:endParaRPr>
                    </a:p>
                    <a:p>
                      <a:pPr algn="ctr">
                        <a:spcBef>
                          <a:spcPts val="600"/>
                        </a:spcBef>
                        <a:spcAft>
                          <a:spcPts val="600"/>
                        </a:spcAft>
                      </a:pPr>
                      <a:r>
                        <a:rPr lang="en-GB" sz="1400" dirty="0">
                          <a:latin typeface="+mn-lt"/>
                          <a:ea typeface="Times New Roman"/>
                          <a:cs typeface="Tahoma"/>
                        </a:rPr>
                        <a:t>The European Commission support for the production of this publication does not constitute endorsement of the contents which reflects the views only of the authors, and the Commission cannot be held responsible for any use which may be made of the information contained therein.</a:t>
                      </a:r>
                      <a:endParaRPr lang="hu-HU" sz="1400" dirty="0">
                        <a:latin typeface="+mn-lt"/>
                        <a:ea typeface="Times New Roman"/>
                        <a:cs typeface="Tahoma"/>
                      </a:endParaRPr>
                    </a:p>
                    <a:p>
                      <a:pPr algn="ctr">
                        <a:spcBef>
                          <a:spcPts val="0"/>
                        </a:spcBef>
                        <a:spcAft>
                          <a:spcPts val="0"/>
                        </a:spcAft>
                      </a:pPr>
                      <a:endParaRPr lang="hu-HU" sz="600" dirty="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37257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spcBef>
                          <a:spcPts val="600"/>
                        </a:spcBef>
                        <a:spcAft>
                          <a:spcPts val="600"/>
                        </a:spcAft>
                      </a:pPr>
                      <a:endParaRPr lang="hu-HU" sz="1400" dirty="0">
                        <a:latin typeface="Times New Roman"/>
                        <a:ea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pic>
        <p:nvPicPr>
          <p:cNvPr id="5" name="Picture 4"/>
          <p:cNvPicPr>
            <a:picLocks noChangeAspect="1"/>
          </p:cNvPicPr>
          <p:nvPr userDrawn="1"/>
        </p:nvPicPr>
        <p:blipFill>
          <a:blip r:embed="rId2"/>
          <a:stretch>
            <a:fillRect/>
          </a:stretch>
        </p:blipFill>
        <p:spPr>
          <a:xfrm>
            <a:off x="4795364" y="1511634"/>
            <a:ext cx="2328874" cy="670618"/>
          </a:xfrm>
          <a:prstGeom prst="rect">
            <a:avLst/>
          </a:prstGeom>
        </p:spPr>
      </p:pic>
      <p:pic>
        <p:nvPicPr>
          <p:cNvPr id="6" name="Picture 5"/>
          <p:cNvPicPr>
            <a:picLocks noChangeAspect="1"/>
          </p:cNvPicPr>
          <p:nvPr userDrawn="1"/>
        </p:nvPicPr>
        <p:blipFill>
          <a:blip r:embed="rId3"/>
          <a:stretch>
            <a:fillRect/>
          </a:stretch>
        </p:blipFill>
        <p:spPr>
          <a:xfrm>
            <a:off x="4658192" y="4533487"/>
            <a:ext cx="2603218" cy="1158340"/>
          </a:xfrm>
          <a:prstGeom prst="rect">
            <a:avLst/>
          </a:prstGeom>
        </p:spPr>
      </p:pic>
      <p:sp>
        <p:nvSpPr>
          <p:cNvPr id="7" name="Footer Placeholder 6"/>
          <p:cNvSpPr>
            <a:spLocks noGrp="1"/>
          </p:cNvSpPr>
          <p:nvPr>
            <p:ph type="ftr" sz="quarter" idx="11"/>
          </p:nvPr>
        </p:nvSpPr>
        <p:spPr/>
        <p:txBody>
          <a:bodyPr/>
          <a:lstStyle/>
          <a:p>
            <a:endParaRPr lang="en-GB" dirty="0"/>
          </a:p>
        </p:txBody>
      </p:sp>
      <p:sp>
        <p:nvSpPr>
          <p:cNvPr id="8" name="Slide Number Placeholder 7"/>
          <p:cNvSpPr>
            <a:spLocks noGrp="1"/>
          </p:cNvSpPr>
          <p:nvPr>
            <p:ph type="sldNum" sz="quarter" idx="12"/>
          </p:nvPr>
        </p:nvSpPr>
        <p:spPr/>
        <p:txBody>
          <a:bodyPr/>
          <a:lstStyle/>
          <a:p>
            <a:fld id="{D4D45FCA-3CC3-458F-836D-D424414FF2C8}" type="slidenum">
              <a:rPr lang="en-GB" smtClean="0"/>
              <a:t>‹#›</a:t>
            </a:fld>
            <a:endParaRPr lang="en-GB"/>
          </a:p>
        </p:txBody>
      </p:sp>
    </p:spTree>
    <p:extLst>
      <p:ext uri="{BB962C8B-B14F-4D97-AF65-F5344CB8AC3E}">
        <p14:creationId xmlns:p14="http://schemas.microsoft.com/office/powerpoint/2010/main" val="3346868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Kuva 8"/>
          <p:cNvPicPr>
            <a:picLocks noChangeAspect="1"/>
          </p:cNvPicPr>
          <p:nvPr userDrawn="1"/>
        </p:nvPicPr>
        <p:blipFill>
          <a:blip r:embed="rId11"/>
          <a:stretch>
            <a:fillRect/>
          </a:stretch>
        </p:blipFill>
        <p:spPr>
          <a:xfrm>
            <a:off x="9397316" y="24626"/>
            <a:ext cx="2073484" cy="923707"/>
          </a:xfrm>
          <a:prstGeom prst="rect">
            <a:avLst/>
          </a:prstGeom>
        </p:spPr>
      </p:pic>
      <p:sp>
        <p:nvSpPr>
          <p:cNvPr id="2" name="Title Placeholder 1"/>
          <p:cNvSpPr>
            <a:spLocks noGrp="1"/>
          </p:cNvSpPr>
          <p:nvPr>
            <p:ph type="title"/>
          </p:nvPr>
        </p:nvSpPr>
        <p:spPr>
          <a:xfrm>
            <a:off x="838200" y="1031900"/>
            <a:ext cx="10515600" cy="927530"/>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2071993"/>
            <a:ext cx="10515600" cy="410497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AFECD7-8709-415E-9D51-41AC762CDB68}" type="datetime1">
              <a:rPr lang="en-GB" smtClean="0"/>
              <a:t>25/02/2021</a:t>
            </a:fld>
            <a:endParaRPr lang="en-GB" dirty="0"/>
          </a:p>
        </p:txBody>
      </p:sp>
      <p:sp>
        <p:nvSpPr>
          <p:cNvPr id="7" name="Rectangle 4"/>
          <p:cNvSpPr>
            <a:spLocks noChangeArrowheads="1"/>
          </p:cNvSpPr>
          <p:nvPr userDrawn="1"/>
        </p:nvSpPr>
        <p:spPr bwMode="auto">
          <a:xfrm>
            <a:off x="1524000" y="226840"/>
            <a:ext cx="9144000" cy="6924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en-US" sz="1300" b="1" dirty="0">
                <a:ea typeface="Times New Roman" pitchFamily="18" charset="0"/>
              </a:rPr>
              <a:t>ERASMUS+ KA2 Strategic Partnership</a:t>
            </a:r>
          </a:p>
          <a:p>
            <a:pPr lvl="0" algn="ctr" fontAlgn="base">
              <a:spcBef>
                <a:spcPct val="0"/>
              </a:spcBef>
              <a:spcAft>
                <a:spcPct val="0"/>
              </a:spcAft>
            </a:pPr>
            <a:r>
              <a:rPr lang="en-US" sz="1300" b="1" dirty="0">
                <a:ea typeface="Times New Roman" pitchFamily="18" charset="0"/>
              </a:rPr>
              <a:t>2017-1-FI01-KA203-034721</a:t>
            </a:r>
          </a:p>
          <a:p>
            <a:pPr lvl="0" algn="ctr" fontAlgn="base">
              <a:spcBef>
                <a:spcPct val="0"/>
              </a:spcBef>
              <a:spcAft>
                <a:spcPct val="0"/>
              </a:spcAft>
            </a:pPr>
            <a:r>
              <a:rPr lang="en-US" sz="1300" b="1" dirty="0">
                <a:ea typeface="Times New Roman" pitchFamily="18" charset="0"/>
              </a:rPr>
              <a:t>HELP – Healthcare Logistics Education and Learning Pathway</a:t>
            </a:r>
          </a:p>
        </p:txBody>
      </p:sp>
      <p:sp>
        <p:nvSpPr>
          <p:cNvPr id="10" name="Footer Placeholder 9"/>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11" name="Slide Number Placeholder 10"/>
          <p:cNvSpPr>
            <a:spLocks noGrp="1"/>
          </p:cNvSpPr>
          <p:nvPr>
            <p:ph type="sldNum" sz="quarter" idx="4"/>
          </p:nvPr>
        </p:nvSpPr>
        <p:spPr>
          <a:xfrm>
            <a:off x="8610601" y="6356350"/>
            <a:ext cx="78671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45FCA-3CC3-458F-836D-D424414FF2C8}" type="slidenum">
              <a:rPr lang="en-GB" smtClean="0"/>
              <a:t>‹#›</a:t>
            </a:fld>
            <a:endParaRPr lang="en-GB"/>
          </a:p>
        </p:txBody>
      </p:sp>
      <p:pic>
        <p:nvPicPr>
          <p:cNvPr id="5" name="Kuva 4"/>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9481021" y="6206439"/>
            <a:ext cx="1906073" cy="544453"/>
          </a:xfrm>
          <a:prstGeom prst="rect">
            <a:avLst/>
          </a:prstGeom>
        </p:spPr>
      </p:pic>
      <p:pic>
        <p:nvPicPr>
          <p:cNvPr id="12" name="Kuva 11"/>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38200" y="86933"/>
            <a:ext cx="1458464" cy="972309"/>
          </a:xfrm>
          <a:prstGeom prst="rect">
            <a:avLst/>
          </a:prstGeom>
        </p:spPr>
      </p:pic>
    </p:spTree>
    <p:extLst>
      <p:ext uri="{BB962C8B-B14F-4D97-AF65-F5344CB8AC3E}">
        <p14:creationId xmlns:p14="http://schemas.microsoft.com/office/powerpoint/2010/main" val="1419179847"/>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52" r:id="rId3"/>
    <p:sldLayoutId id="2147483653" r:id="rId4"/>
    <p:sldLayoutId id="2147483654" r:id="rId5"/>
    <p:sldLayoutId id="2147483655" r:id="rId6"/>
    <p:sldLayoutId id="2147483656" r:id="rId7"/>
    <p:sldLayoutId id="2147483657" r:id="rId8"/>
    <p:sldLayoutId id="2147483660" r:id="rId9"/>
  </p:sldLayoutIdLst>
  <p:hf hdr="0"/>
  <p:txStyles>
    <p:titleStyle>
      <a:lvl1pPr algn="l" defTabSz="914400" rtl="0" eaLnBrk="1" latinLnBrk="0" hangingPunct="1">
        <a:lnSpc>
          <a:spcPct val="90000"/>
        </a:lnSpc>
        <a:spcBef>
          <a:spcPct val="0"/>
        </a:spcBef>
        <a:buNone/>
        <a:defRPr sz="4400" kern="1200">
          <a:solidFill>
            <a:schemeClr val="accent4"/>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 Id="rId6" Type="http://schemas.openxmlformats.org/officeDocument/2006/relationships/image" Target="../media/image15.emf"/><Relationship Id="rId5" Type="http://schemas.openxmlformats.org/officeDocument/2006/relationships/image" Target="../media/image14.emf"/><Relationship Id="rId4" Type="http://schemas.openxmlformats.org/officeDocument/2006/relationships/image" Target="../media/image13.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838200" y="1031900"/>
            <a:ext cx="10797330" cy="5087546"/>
          </a:xfrm>
        </p:spPr>
        <p:txBody>
          <a:bodyPr>
            <a:normAutofit/>
          </a:bodyPr>
          <a:lstStyle/>
          <a:p>
            <a:pPr algn="ctr"/>
            <a:r>
              <a:rPr lang="es-ES" b="1" dirty="0" err="1"/>
              <a:t>Foundation</a:t>
            </a:r>
            <a:r>
              <a:rPr lang="es-ES" b="1" dirty="0"/>
              <a:t> Hospital Calahorra. </a:t>
            </a:r>
            <a:br>
              <a:rPr lang="es-ES" b="1" dirty="0"/>
            </a:br>
            <a:r>
              <a:rPr lang="es-ES" b="1" dirty="0"/>
              <a:t>Lean Management </a:t>
            </a:r>
            <a:r>
              <a:rPr lang="es-ES" b="1" dirty="0" err="1"/>
              <a:t>applied</a:t>
            </a:r>
            <a:r>
              <a:rPr lang="es-ES" b="1" dirty="0"/>
              <a:t> to </a:t>
            </a:r>
            <a:r>
              <a:rPr lang="es-ES" b="1" dirty="0" err="1"/>
              <a:t>operating</a:t>
            </a:r>
            <a:r>
              <a:rPr lang="es-ES" b="1" dirty="0"/>
              <a:t> </a:t>
            </a:r>
            <a:r>
              <a:rPr lang="es-ES" b="1" dirty="0" err="1"/>
              <a:t>rooms</a:t>
            </a:r>
            <a:r>
              <a:rPr lang="es-ES" b="1" dirty="0"/>
              <a:t>.</a:t>
            </a:r>
            <a:endParaRPr lang="en-GB" b="1" dirty="0"/>
          </a:p>
        </p:txBody>
      </p:sp>
      <p:sp>
        <p:nvSpPr>
          <p:cNvPr id="4" name="Päivämäärän paikkamerkki 3"/>
          <p:cNvSpPr>
            <a:spLocks noGrp="1"/>
          </p:cNvSpPr>
          <p:nvPr>
            <p:ph type="dt" sz="half" idx="10"/>
          </p:nvPr>
        </p:nvSpPr>
        <p:spPr/>
        <p:txBody>
          <a:bodyPr/>
          <a:lstStyle/>
          <a:p>
            <a:fld id="{FD9DB0D5-698E-4A03-B87F-99AE280151EF}" type="datetime1">
              <a:rPr lang="en-GB" smtClean="0"/>
              <a:t>25/02/2021</a:t>
            </a:fld>
            <a:endParaRPr lang="en-GB"/>
          </a:p>
        </p:txBody>
      </p:sp>
      <p:sp>
        <p:nvSpPr>
          <p:cNvPr id="5" name="Alatunnisteen paikkamerkki 4"/>
          <p:cNvSpPr>
            <a:spLocks noGrp="1"/>
          </p:cNvSpPr>
          <p:nvPr>
            <p:ph type="ftr" sz="quarter" idx="11"/>
          </p:nvPr>
        </p:nvSpPr>
        <p:spPr>
          <a:xfrm>
            <a:off x="2885813" y="6356350"/>
            <a:ext cx="6191075" cy="365125"/>
          </a:xfrm>
        </p:spPr>
        <p:txBody>
          <a:bodyPr/>
          <a:lstStyle/>
          <a:p>
            <a:pPr algn="l"/>
            <a:r>
              <a:rPr lang="es-ES" dirty="0"/>
              <a:t>Aplicación de Lean para la mejora de la gestión del área quirúrgica. Fundación Hospital Calahorra</a:t>
            </a:r>
            <a:endParaRPr lang="en-GB" dirty="0"/>
          </a:p>
        </p:txBody>
      </p:sp>
      <p:sp>
        <p:nvSpPr>
          <p:cNvPr id="6" name="Dian numeron paikkamerkki 5"/>
          <p:cNvSpPr>
            <a:spLocks noGrp="1"/>
          </p:cNvSpPr>
          <p:nvPr>
            <p:ph type="sldNum" sz="quarter" idx="12"/>
          </p:nvPr>
        </p:nvSpPr>
        <p:spPr/>
        <p:txBody>
          <a:bodyPr/>
          <a:lstStyle/>
          <a:p>
            <a:fld id="{D4D45FCA-3CC3-458F-836D-D424414FF2C8}" type="slidenum">
              <a:rPr lang="en-GB" smtClean="0"/>
              <a:t>1</a:t>
            </a:fld>
            <a:endParaRPr lang="en-GB"/>
          </a:p>
        </p:txBody>
      </p:sp>
    </p:spTree>
    <p:extLst>
      <p:ext uri="{BB962C8B-B14F-4D97-AF65-F5344CB8AC3E}">
        <p14:creationId xmlns:p14="http://schemas.microsoft.com/office/powerpoint/2010/main" val="620743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en-GB" dirty="0"/>
              <a:t>Content of Case Studies </a:t>
            </a:r>
            <a:endParaRPr lang="fi-FI" dirty="0"/>
          </a:p>
        </p:txBody>
      </p:sp>
      <p:sp>
        <p:nvSpPr>
          <p:cNvPr id="3" name="Sisällön paikkamerkki 2"/>
          <p:cNvSpPr>
            <a:spLocks noGrp="1"/>
          </p:cNvSpPr>
          <p:nvPr>
            <p:ph idx="1"/>
          </p:nvPr>
        </p:nvSpPr>
        <p:spPr/>
        <p:txBody>
          <a:bodyPr/>
          <a:lstStyle/>
          <a:p>
            <a:endParaRPr lang="fi-FI" dirty="0"/>
          </a:p>
          <a:p>
            <a:pPr marL="0" indent="0">
              <a:buNone/>
            </a:pPr>
            <a:endParaRPr lang="fi-FI" dirty="0"/>
          </a:p>
          <a:p>
            <a:endParaRPr lang="fi-FI" dirty="0"/>
          </a:p>
        </p:txBody>
      </p:sp>
      <p:sp>
        <p:nvSpPr>
          <p:cNvPr id="4" name="Päivämäärän paikkamerkki 3"/>
          <p:cNvSpPr>
            <a:spLocks noGrp="1"/>
          </p:cNvSpPr>
          <p:nvPr>
            <p:ph type="dt" sz="half" idx="10"/>
          </p:nvPr>
        </p:nvSpPr>
        <p:spPr/>
        <p:txBody>
          <a:bodyPr/>
          <a:lstStyle/>
          <a:p>
            <a:fld id="{FD9DB0D5-698E-4A03-B87F-99AE280151EF}" type="datetime1">
              <a:rPr lang="en-GB" smtClean="0"/>
              <a:t>25/02/2021</a:t>
            </a:fld>
            <a:endParaRPr lang="en-GB"/>
          </a:p>
        </p:txBody>
      </p:sp>
      <p:sp>
        <p:nvSpPr>
          <p:cNvPr id="5" name="Alatunnisteen paikkamerkki 4"/>
          <p:cNvSpPr>
            <a:spLocks noGrp="1"/>
          </p:cNvSpPr>
          <p:nvPr>
            <p:ph type="ftr" sz="quarter" idx="11"/>
          </p:nvPr>
        </p:nvSpPr>
        <p:spPr/>
        <p:txBody>
          <a:bodyPr/>
          <a:lstStyle/>
          <a:p>
            <a:endParaRPr lang="en-GB" dirty="0"/>
          </a:p>
        </p:txBody>
      </p:sp>
      <p:sp>
        <p:nvSpPr>
          <p:cNvPr id="6" name="Dian numeron paikkamerkki 5"/>
          <p:cNvSpPr>
            <a:spLocks noGrp="1"/>
          </p:cNvSpPr>
          <p:nvPr>
            <p:ph type="sldNum" sz="quarter" idx="12"/>
          </p:nvPr>
        </p:nvSpPr>
        <p:spPr/>
        <p:txBody>
          <a:bodyPr/>
          <a:lstStyle/>
          <a:p>
            <a:fld id="{D4D45FCA-3CC3-458F-836D-D424414FF2C8}" type="slidenum">
              <a:rPr lang="en-GB" smtClean="0"/>
              <a:t>2</a:t>
            </a:fld>
            <a:endParaRPr lang="en-GB"/>
          </a:p>
        </p:txBody>
      </p:sp>
      <p:sp>
        <p:nvSpPr>
          <p:cNvPr id="7" name="TextBox 6"/>
          <p:cNvSpPr txBox="1"/>
          <p:nvPr/>
        </p:nvSpPr>
        <p:spPr>
          <a:xfrm>
            <a:off x="1577788" y="2151529"/>
            <a:ext cx="9311885" cy="4247317"/>
          </a:xfrm>
          <a:prstGeom prst="rect">
            <a:avLst/>
          </a:prstGeom>
          <a:noFill/>
        </p:spPr>
        <p:txBody>
          <a:bodyPr wrap="square" rtlCol="0">
            <a:spAutoFit/>
          </a:bodyPr>
          <a:lstStyle/>
          <a:p>
            <a:pPr marL="342900" indent="-342900">
              <a:buFont typeface="+mj-lt"/>
              <a:buAutoNum type="arabicPeriod"/>
            </a:pPr>
            <a:r>
              <a:rPr lang="fi-FI" dirty="0" err="1"/>
              <a:t>Background</a:t>
            </a:r>
            <a:endParaRPr lang="fi-FI" dirty="0"/>
          </a:p>
          <a:p>
            <a:pPr marL="342900" indent="-342900">
              <a:buFont typeface="+mj-lt"/>
              <a:buAutoNum type="arabicPeriod"/>
            </a:pPr>
            <a:endParaRPr lang="fi-FI" dirty="0"/>
          </a:p>
          <a:p>
            <a:pPr marL="342900" indent="-342900">
              <a:buFont typeface="+mj-lt"/>
              <a:buAutoNum type="arabicPeriod"/>
            </a:pPr>
            <a:endParaRPr lang="fi-FI" dirty="0"/>
          </a:p>
          <a:p>
            <a:pPr marL="342900" indent="-342900">
              <a:buFont typeface="+mj-lt"/>
              <a:buAutoNum type="arabicPeriod"/>
            </a:pPr>
            <a:r>
              <a:rPr lang="fi-FI" dirty="0" err="1"/>
              <a:t>Theoretical</a:t>
            </a:r>
            <a:r>
              <a:rPr lang="fi-FI" dirty="0"/>
              <a:t> </a:t>
            </a:r>
            <a:r>
              <a:rPr lang="fi-FI" dirty="0" err="1"/>
              <a:t>framework</a:t>
            </a:r>
            <a:endParaRPr lang="fi-FI" dirty="0"/>
          </a:p>
          <a:p>
            <a:pPr marL="342900" indent="-342900">
              <a:buFont typeface="+mj-lt"/>
              <a:buAutoNum type="arabicPeriod"/>
            </a:pPr>
            <a:endParaRPr lang="fi-FI" dirty="0"/>
          </a:p>
          <a:p>
            <a:pPr marL="342900" indent="-342900">
              <a:buFont typeface="+mj-lt"/>
              <a:buAutoNum type="arabicPeriod"/>
            </a:pPr>
            <a:endParaRPr lang="fi-FI" dirty="0"/>
          </a:p>
          <a:p>
            <a:pPr marL="342900" indent="-342900">
              <a:buFont typeface="+mj-lt"/>
              <a:buAutoNum type="arabicPeriod"/>
            </a:pPr>
            <a:r>
              <a:rPr lang="fi-FI" dirty="0" err="1"/>
              <a:t>Implementation</a:t>
            </a:r>
            <a:r>
              <a:rPr lang="fi-FI" dirty="0"/>
              <a:t> </a:t>
            </a:r>
          </a:p>
          <a:p>
            <a:pPr marL="342900" indent="-342900">
              <a:buFont typeface="+mj-lt"/>
              <a:buAutoNum type="arabicPeriod"/>
            </a:pPr>
            <a:endParaRPr lang="fi-FI" dirty="0"/>
          </a:p>
          <a:p>
            <a:pPr marL="342900" indent="-342900">
              <a:buFont typeface="+mj-lt"/>
              <a:buAutoNum type="arabicPeriod"/>
            </a:pPr>
            <a:endParaRPr lang="fi-FI" dirty="0"/>
          </a:p>
          <a:p>
            <a:pPr marL="342900" indent="-342900">
              <a:buFont typeface="+mj-lt"/>
              <a:buAutoNum type="arabicPeriod"/>
            </a:pPr>
            <a:r>
              <a:rPr lang="fi-FI" dirty="0" err="1"/>
              <a:t>Results</a:t>
            </a:r>
            <a:endParaRPr lang="fi-FI" dirty="0"/>
          </a:p>
          <a:p>
            <a:pPr marL="342900" indent="-342900">
              <a:buFont typeface="+mj-lt"/>
              <a:buAutoNum type="arabicPeriod"/>
            </a:pPr>
            <a:endParaRPr lang="fi-FI" dirty="0"/>
          </a:p>
          <a:p>
            <a:pPr marL="342900" indent="-342900">
              <a:buFont typeface="+mj-lt"/>
              <a:buAutoNum type="arabicPeriod"/>
            </a:pPr>
            <a:endParaRPr lang="fi-FI" dirty="0"/>
          </a:p>
          <a:p>
            <a:pPr marL="342900" indent="-342900">
              <a:buFont typeface="+mj-lt"/>
              <a:buAutoNum type="arabicPeriod"/>
            </a:pPr>
            <a:r>
              <a:rPr lang="fi-FI" dirty="0" err="1"/>
              <a:t>Conclusions</a:t>
            </a:r>
            <a:endParaRPr lang="fi-FI" dirty="0"/>
          </a:p>
          <a:p>
            <a:endParaRPr lang="fi-FI" dirty="0"/>
          </a:p>
          <a:p>
            <a:endParaRPr lang="fi-FI" dirty="0"/>
          </a:p>
        </p:txBody>
      </p:sp>
    </p:spTree>
    <p:extLst>
      <p:ext uri="{BB962C8B-B14F-4D97-AF65-F5344CB8AC3E}">
        <p14:creationId xmlns:p14="http://schemas.microsoft.com/office/powerpoint/2010/main" val="2560358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es-ES" dirty="0" err="1"/>
              <a:t>Background</a:t>
            </a:r>
            <a:endParaRPr lang="fi-FI" dirty="0"/>
          </a:p>
        </p:txBody>
      </p:sp>
      <p:sp>
        <p:nvSpPr>
          <p:cNvPr id="3" name="Sisällön paikkamerkki 2"/>
          <p:cNvSpPr>
            <a:spLocks noGrp="1"/>
          </p:cNvSpPr>
          <p:nvPr>
            <p:ph idx="1"/>
          </p:nvPr>
        </p:nvSpPr>
        <p:spPr/>
        <p:txBody>
          <a:bodyPr/>
          <a:lstStyle/>
          <a:p>
            <a:endParaRPr lang="fi-FI" dirty="0"/>
          </a:p>
          <a:p>
            <a:pPr marL="0" indent="0">
              <a:buNone/>
            </a:pPr>
            <a:endParaRPr lang="fi-FI" dirty="0"/>
          </a:p>
          <a:p>
            <a:endParaRPr lang="fi-FI" dirty="0"/>
          </a:p>
        </p:txBody>
      </p:sp>
      <p:sp>
        <p:nvSpPr>
          <p:cNvPr id="4" name="Päivämäärän paikkamerkki 3"/>
          <p:cNvSpPr>
            <a:spLocks noGrp="1"/>
          </p:cNvSpPr>
          <p:nvPr>
            <p:ph type="dt" sz="half" idx="10"/>
          </p:nvPr>
        </p:nvSpPr>
        <p:spPr/>
        <p:txBody>
          <a:bodyPr/>
          <a:lstStyle/>
          <a:p>
            <a:fld id="{FD9DB0D5-698E-4A03-B87F-99AE280151EF}" type="datetime1">
              <a:rPr lang="en-GB" smtClean="0"/>
              <a:t>25/02/2021</a:t>
            </a:fld>
            <a:endParaRPr lang="en-GB"/>
          </a:p>
        </p:txBody>
      </p:sp>
      <p:sp>
        <p:nvSpPr>
          <p:cNvPr id="5" name="Alatunnisteen paikkamerkki 4"/>
          <p:cNvSpPr>
            <a:spLocks noGrp="1"/>
          </p:cNvSpPr>
          <p:nvPr>
            <p:ph type="ftr" sz="quarter" idx="11"/>
          </p:nvPr>
        </p:nvSpPr>
        <p:spPr/>
        <p:txBody>
          <a:bodyPr/>
          <a:lstStyle/>
          <a:p>
            <a:endParaRPr lang="en-GB" dirty="0"/>
          </a:p>
        </p:txBody>
      </p:sp>
      <p:sp>
        <p:nvSpPr>
          <p:cNvPr id="6" name="Dian numeron paikkamerkki 5"/>
          <p:cNvSpPr>
            <a:spLocks noGrp="1"/>
          </p:cNvSpPr>
          <p:nvPr>
            <p:ph type="sldNum" sz="quarter" idx="12"/>
          </p:nvPr>
        </p:nvSpPr>
        <p:spPr/>
        <p:txBody>
          <a:bodyPr/>
          <a:lstStyle/>
          <a:p>
            <a:fld id="{D4D45FCA-3CC3-458F-836D-D424414FF2C8}" type="slidenum">
              <a:rPr lang="en-GB" smtClean="0"/>
              <a:t>3</a:t>
            </a:fld>
            <a:endParaRPr lang="en-GB"/>
          </a:p>
        </p:txBody>
      </p:sp>
      <p:sp>
        <p:nvSpPr>
          <p:cNvPr id="7" name="TextBox 6"/>
          <p:cNvSpPr txBox="1"/>
          <p:nvPr/>
        </p:nvSpPr>
        <p:spPr>
          <a:xfrm>
            <a:off x="713434" y="1808703"/>
            <a:ext cx="11002944" cy="5355312"/>
          </a:xfrm>
          <a:prstGeom prst="rect">
            <a:avLst/>
          </a:prstGeom>
          <a:noFill/>
        </p:spPr>
        <p:txBody>
          <a:bodyPr wrap="square" rtlCol="0">
            <a:spAutoFit/>
          </a:bodyPr>
          <a:lstStyle/>
          <a:p>
            <a:r>
              <a:rPr lang="es-ES" dirty="0"/>
              <a:t>Fundación Hospital Calahorra </a:t>
            </a:r>
            <a:r>
              <a:rPr lang="es-ES" dirty="0" err="1"/>
              <a:t>is</a:t>
            </a:r>
            <a:r>
              <a:rPr lang="es-ES" dirty="0"/>
              <a:t> a </a:t>
            </a:r>
            <a:r>
              <a:rPr lang="es-ES" dirty="0" err="1"/>
              <a:t>public</a:t>
            </a:r>
            <a:r>
              <a:rPr lang="es-ES" dirty="0"/>
              <a:t> hospital </a:t>
            </a:r>
            <a:r>
              <a:rPr lang="es-ES" dirty="0" err="1"/>
              <a:t>located</a:t>
            </a:r>
            <a:r>
              <a:rPr lang="es-ES" dirty="0"/>
              <a:t> in La Rioja (</a:t>
            </a:r>
            <a:r>
              <a:rPr lang="es-ES" dirty="0" err="1"/>
              <a:t>Spain</a:t>
            </a:r>
            <a:r>
              <a:rPr lang="es-ES" dirty="0"/>
              <a:t>).</a:t>
            </a:r>
          </a:p>
          <a:p>
            <a:endParaRPr lang="es-ES" dirty="0"/>
          </a:p>
          <a:p>
            <a:r>
              <a:rPr lang="es-ES" dirty="0"/>
              <a:t>In 2009, </a:t>
            </a:r>
            <a:r>
              <a:rPr lang="es-ES" dirty="0" err="1"/>
              <a:t>it</a:t>
            </a:r>
            <a:r>
              <a:rPr lang="es-ES" dirty="0"/>
              <a:t> </a:t>
            </a:r>
            <a:r>
              <a:rPr lang="es-ES" dirty="0" err="1"/>
              <a:t>comprised</a:t>
            </a:r>
            <a:r>
              <a:rPr lang="es-ES" dirty="0"/>
              <a:t> </a:t>
            </a:r>
            <a:r>
              <a:rPr lang="en-GB" dirty="0"/>
              <a:t>four operating rooms, with a surgical activity of 4,528 operations, of which 3,829 (84%) were scheduled and 699 (16%) urgent.</a:t>
            </a:r>
          </a:p>
          <a:p>
            <a:endParaRPr lang="es-ES" dirty="0"/>
          </a:p>
          <a:p>
            <a:endParaRPr lang="en-GB"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r>
              <a:rPr lang="es-ES" dirty="0"/>
              <a:t>To </a:t>
            </a:r>
            <a:r>
              <a:rPr lang="es-ES" dirty="0" err="1"/>
              <a:t>fulfil</a:t>
            </a:r>
            <a:r>
              <a:rPr lang="es-ES" dirty="0"/>
              <a:t> </a:t>
            </a:r>
            <a:r>
              <a:rPr lang="es-ES" dirty="0" err="1"/>
              <a:t>this</a:t>
            </a:r>
            <a:r>
              <a:rPr lang="es-ES" dirty="0"/>
              <a:t> </a:t>
            </a:r>
            <a:r>
              <a:rPr lang="es-ES" dirty="0" err="1"/>
              <a:t>demand</a:t>
            </a:r>
            <a:r>
              <a:rPr lang="es-ES" dirty="0"/>
              <a:t>:</a:t>
            </a:r>
            <a:endParaRPr lang="en-GB" dirty="0"/>
          </a:p>
          <a:p>
            <a:pPr marL="285750" indent="-285750">
              <a:buFont typeface="Arial" panose="020B0604020202020204" pitchFamily="34" charset="0"/>
              <a:buChar char="•"/>
            </a:pPr>
            <a:r>
              <a:rPr lang="en-GB" dirty="0"/>
              <a:t>63 items managed in the operating room (Kanban double bin)</a:t>
            </a:r>
          </a:p>
          <a:p>
            <a:pPr marL="285750" indent="-285750">
              <a:buFont typeface="Arial" panose="020B0604020202020204" pitchFamily="34" charset="0"/>
              <a:buChar char="•"/>
            </a:pPr>
            <a:r>
              <a:rPr lang="en-GB" dirty="0"/>
              <a:t>380 SKU held in trust/deposit method</a:t>
            </a:r>
          </a:p>
          <a:p>
            <a:pPr marL="285750" indent="-285750">
              <a:buFont typeface="Arial" panose="020B0604020202020204" pitchFamily="34" charset="0"/>
              <a:buChar char="•"/>
            </a:pPr>
            <a:r>
              <a:rPr lang="es-ES" dirty="0"/>
              <a:t>150 SKU </a:t>
            </a:r>
            <a:r>
              <a:rPr lang="es-ES" dirty="0" err="1"/>
              <a:t>on</a:t>
            </a:r>
            <a:r>
              <a:rPr lang="es-ES" dirty="0"/>
              <a:t> </a:t>
            </a:r>
            <a:r>
              <a:rPr lang="es-ES" dirty="0" err="1"/>
              <a:t>demand</a:t>
            </a:r>
            <a:r>
              <a:rPr lang="es-ES" dirty="0"/>
              <a:t> </a:t>
            </a:r>
            <a:r>
              <a:rPr lang="es-ES" dirty="0" err="1"/>
              <a:t>depending</a:t>
            </a:r>
            <a:r>
              <a:rPr lang="es-ES" dirty="0"/>
              <a:t> </a:t>
            </a:r>
            <a:r>
              <a:rPr lang="es-ES" dirty="0" err="1"/>
              <a:t>on</a:t>
            </a:r>
            <a:r>
              <a:rPr lang="es-ES" dirty="0"/>
              <a:t> </a:t>
            </a:r>
            <a:r>
              <a:rPr lang="es-ES" dirty="0" err="1"/>
              <a:t>the</a:t>
            </a:r>
            <a:r>
              <a:rPr lang="es-ES" dirty="0"/>
              <a:t> </a:t>
            </a:r>
            <a:r>
              <a:rPr lang="es-ES" dirty="0" err="1"/>
              <a:t>planning</a:t>
            </a:r>
            <a:r>
              <a:rPr lang="es-ES" dirty="0"/>
              <a:t> </a:t>
            </a:r>
            <a:endParaRPr lang="en-GB" dirty="0"/>
          </a:p>
          <a:p>
            <a:endParaRPr lang="fi-FI" dirty="0"/>
          </a:p>
        </p:txBody>
      </p:sp>
      <p:pic>
        <p:nvPicPr>
          <p:cNvPr id="1026" name="Picture 2" descr="http://www.larioja.com/noticias/201504/28/media/RF08ZHK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6809" y="3198637"/>
            <a:ext cx="4885189" cy="36593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434" y="3078847"/>
            <a:ext cx="3939743" cy="2358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4010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es-ES" dirty="0" err="1"/>
              <a:t>Background</a:t>
            </a:r>
            <a:endParaRPr lang="fi-FI" dirty="0"/>
          </a:p>
        </p:txBody>
      </p:sp>
      <p:sp>
        <p:nvSpPr>
          <p:cNvPr id="3" name="Sisällön paikkamerkki 2"/>
          <p:cNvSpPr>
            <a:spLocks noGrp="1"/>
          </p:cNvSpPr>
          <p:nvPr>
            <p:ph idx="1"/>
          </p:nvPr>
        </p:nvSpPr>
        <p:spPr/>
        <p:txBody>
          <a:bodyPr/>
          <a:lstStyle/>
          <a:p>
            <a:endParaRPr lang="fi-FI" dirty="0"/>
          </a:p>
          <a:p>
            <a:pPr marL="0" indent="0">
              <a:buNone/>
            </a:pPr>
            <a:endParaRPr lang="fi-FI" dirty="0"/>
          </a:p>
          <a:p>
            <a:endParaRPr lang="fi-FI" dirty="0"/>
          </a:p>
        </p:txBody>
      </p:sp>
      <p:sp>
        <p:nvSpPr>
          <p:cNvPr id="4" name="Päivämäärän paikkamerkki 3"/>
          <p:cNvSpPr>
            <a:spLocks noGrp="1"/>
          </p:cNvSpPr>
          <p:nvPr>
            <p:ph type="dt" sz="half" idx="10"/>
          </p:nvPr>
        </p:nvSpPr>
        <p:spPr/>
        <p:txBody>
          <a:bodyPr/>
          <a:lstStyle/>
          <a:p>
            <a:fld id="{FD9DB0D5-698E-4A03-B87F-99AE280151EF}" type="datetime1">
              <a:rPr lang="en-GB" smtClean="0"/>
              <a:t>25/02/2021</a:t>
            </a:fld>
            <a:endParaRPr lang="en-GB"/>
          </a:p>
        </p:txBody>
      </p:sp>
      <p:sp>
        <p:nvSpPr>
          <p:cNvPr id="5" name="Alatunnisteen paikkamerkki 4"/>
          <p:cNvSpPr>
            <a:spLocks noGrp="1"/>
          </p:cNvSpPr>
          <p:nvPr>
            <p:ph type="ftr" sz="quarter" idx="11"/>
          </p:nvPr>
        </p:nvSpPr>
        <p:spPr/>
        <p:txBody>
          <a:bodyPr/>
          <a:lstStyle/>
          <a:p>
            <a:endParaRPr lang="en-GB" dirty="0"/>
          </a:p>
        </p:txBody>
      </p:sp>
      <p:sp>
        <p:nvSpPr>
          <p:cNvPr id="6" name="Dian numeron paikkamerkki 5"/>
          <p:cNvSpPr>
            <a:spLocks noGrp="1"/>
          </p:cNvSpPr>
          <p:nvPr>
            <p:ph type="sldNum" sz="quarter" idx="12"/>
          </p:nvPr>
        </p:nvSpPr>
        <p:spPr/>
        <p:txBody>
          <a:bodyPr/>
          <a:lstStyle/>
          <a:p>
            <a:fld id="{D4D45FCA-3CC3-458F-836D-D424414FF2C8}" type="slidenum">
              <a:rPr lang="en-GB" smtClean="0"/>
              <a:t>4</a:t>
            </a:fld>
            <a:endParaRPr lang="en-GB"/>
          </a:p>
        </p:txBody>
      </p:sp>
      <p:sp>
        <p:nvSpPr>
          <p:cNvPr id="7" name="TextBox 6"/>
          <p:cNvSpPr txBox="1"/>
          <p:nvPr/>
        </p:nvSpPr>
        <p:spPr>
          <a:xfrm>
            <a:off x="713434" y="1808703"/>
            <a:ext cx="11002944" cy="4801314"/>
          </a:xfrm>
          <a:prstGeom prst="rect">
            <a:avLst/>
          </a:prstGeom>
          <a:noFill/>
        </p:spPr>
        <p:txBody>
          <a:bodyPr wrap="square" rtlCol="0">
            <a:spAutoFit/>
          </a:bodyPr>
          <a:lstStyle/>
          <a:p>
            <a:pPr marL="285750" indent="-285750">
              <a:buFont typeface="Arial" panose="020B0604020202020204" pitchFamily="34" charset="0"/>
              <a:buChar char="•"/>
            </a:pPr>
            <a:r>
              <a:rPr lang="es-ES" dirty="0"/>
              <a:t>Management of </a:t>
            </a:r>
            <a:r>
              <a:rPr lang="es-ES" dirty="0" err="1"/>
              <a:t>these</a:t>
            </a:r>
            <a:r>
              <a:rPr lang="es-ES" dirty="0"/>
              <a:t> </a:t>
            </a:r>
            <a:r>
              <a:rPr lang="es-ES" dirty="0" err="1"/>
              <a:t>types</a:t>
            </a:r>
            <a:r>
              <a:rPr lang="es-ES" dirty="0"/>
              <a:t> of </a:t>
            </a:r>
            <a:r>
              <a:rPr lang="es-ES" dirty="0" err="1"/>
              <a:t>supplies</a:t>
            </a:r>
            <a:r>
              <a:rPr lang="es-ES" dirty="0"/>
              <a:t> </a:t>
            </a:r>
            <a:r>
              <a:rPr lang="es-ES" dirty="0" err="1"/>
              <a:t>is</a:t>
            </a:r>
            <a:r>
              <a:rPr lang="es-ES" dirty="0"/>
              <a:t> </a:t>
            </a:r>
            <a:r>
              <a:rPr lang="es-ES" dirty="0" err="1"/>
              <a:t>complex</a:t>
            </a:r>
            <a:r>
              <a:rPr lang="es-ES" dirty="0"/>
              <a:t> (</a:t>
            </a:r>
            <a:r>
              <a:rPr lang="es-ES" dirty="0" err="1"/>
              <a:t>expensive</a:t>
            </a:r>
            <a:r>
              <a:rPr lang="es-ES" dirty="0"/>
              <a:t>, </a:t>
            </a:r>
            <a:r>
              <a:rPr lang="es-ES" dirty="0" err="1"/>
              <a:t>uncertainty</a:t>
            </a:r>
            <a:r>
              <a:rPr lang="es-ES" dirty="0"/>
              <a:t>, </a:t>
            </a:r>
            <a:r>
              <a:rPr lang="es-ES" dirty="0" err="1"/>
              <a:t>sometimes</a:t>
            </a:r>
            <a:r>
              <a:rPr lang="es-ES" dirty="0"/>
              <a:t> vital </a:t>
            </a:r>
            <a:r>
              <a:rPr lang="es-ES" dirty="0" err="1"/>
              <a:t>importance</a:t>
            </a:r>
            <a:r>
              <a:rPr lang="es-ES" dirty="0"/>
              <a:t>).</a:t>
            </a:r>
          </a:p>
          <a:p>
            <a:pPr marL="285750" indent="-285750">
              <a:buFont typeface="Arial" panose="020B0604020202020204" pitchFamily="34" charset="0"/>
              <a:buChar char="•"/>
            </a:pPr>
            <a:endParaRPr lang="es-ES" dirty="0"/>
          </a:p>
          <a:p>
            <a:pPr marL="285750" indent="-285750">
              <a:buFont typeface="Arial" panose="020B0604020202020204" pitchFamily="34" charset="0"/>
              <a:buChar char="•"/>
            </a:pPr>
            <a:r>
              <a:rPr lang="es-ES" dirty="0" err="1"/>
              <a:t>Many</a:t>
            </a:r>
            <a:r>
              <a:rPr lang="es-ES" dirty="0"/>
              <a:t> non </a:t>
            </a:r>
            <a:r>
              <a:rPr lang="es-ES" dirty="0" err="1"/>
              <a:t>added</a:t>
            </a:r>
            <a:r>
              <a:rPr lang="es-ES" dirty="0"/>
              <a:t> </a:t>
            </a:r>
            <a:r>
              <a:rPr lang="es-ES" dirty="0" err="1"/>
              <a:t>value</a:t>
            </a:r>
            <a:r>
              <a:rPr lang="es-ES" dirty="0"/>
              <a:t> </a:t>
            </a:r>
            <a:r>
              <a:rPr lang="es-ES" dirty="0" err="1"/>
              <a:t>activities</a:t>
            </a:r>
            <a:r>
              <a:rPr lang="es-ES" dirty="0"/>
              <a:t>.</a:t>
            </a:r>
          </a:p>
          <a:p>
            <a:pPr marL="285750" indent="-285750">
              <a:buFont typeface="Arial" panose="020B0604020202020204" pitchFamily="34" charset="0"/>
              <a:buChar char="•"/>
            </a:pPr>
            <a:endParaRPr lang="es-ES" dirty="0"/>
          </a:p>
          <a:p>
            <a:pPr marL="285750" indent="-285750">
              <a:buFont typeface="Arial" panose="020B0604020202020204" pitchFamily="34" charset="0"/>
              <a:buChar char="•"/>
            </a:pPr>
            <a:r>
              <a:rPr lang="es-ES" dirty="0" err="1"/>
              <a:t>Disconnection</a:t>
            </a:r>
            <a:r>
              <a:rPr lang="es-ES" dirty="0"/>
              <a:t> </a:t>
            </a:r>
            <a:r>
              <a:rPr lang="es-ES" dirty="0" err="1"/>
              <a:t>between</a:t>
            </a:r>
            <a:r>
              <a:rPr lang="es-ES" dirty="0"/>
              <a:t> </a:t>
            </a:r>
            <a:r>
              <a:rPr lang="es-ES" dirty="0" err="1"/>
              <a:t>logistics</a:t>
            </a:r>
            <a:r>
              <a:rPr lang="es-ES" dirty="0"/>
              <a:t> </a:t>
            </a:r>
            <a:r>
              <a:rPr lang="es-ES" dirty="0" err="1"/>
              <a:t>operations-healthcare</a:t>
            </a:r>
            <a:r>
              <a:rPr lang="es-ES" dirty="0"/>
              <a:t> </a:t>
            </a:r>
            <a:r>
              <a:rPr lang="es-ES" dirty="0" err="1"/>
              <a:t>activities</a:t>
            </a:r>
            <a:r>
              <a:rPr lang="es-ES" dirty="0"/>
              <a:t>.</a:t>
            </a:r>
          </a:p>
          <a:p>
            <a:pPr marL="285750" indent="-285750">
              <a:buFont typeface="Arial" panose="020B0604020202020204" pitchFamily="34" charset="0"/>
              <a:buChar char="•"/>
            </a:pPr>
            <a:endParaRPr lang="es-ES" dirty="0"/>
          </a:p>
          <a:p>
            <a:pPr marL="285750" indent="-285750">
              <a:buFont typeface="Arial" panose="020B0604020202020204" pitchFamily="34" charset="0"/>
              <a:buChar char="•"/>
            </a:pPr>
            <a:r>
              <a:rPr lang="es-ES" dirty="0" err="1"/>
              <a:t>Bad</a:t>
            </a:r>
            <a:r>
              <a:rPr lang="es-ES" dirty="0"/>
              <a:t> </a:t>
            </a:r>
            <a:r>
              <a:rPr lang="es-ES" dirty="0" err="1"/>
              <a:t>working</a:t>
            </a:r>
            <a:r>
              <a:rPr lang="es-ES" dirty="0"/>
              <a:t> </a:t>
            </a:r>
            <a:r>
              <a:rPr lang="es-ES" dirty="0" err="1"/>
              <a:t>environment</a:t>
            </a:r>
            <a:r>
              <a:rPr lang="es-ES" dirty="0"/>
              <a:t> </a:t>
            </a:r>
            <a:r>
              <a:rPr lang="es-ES" dirty="0" err="1"/>
              <a:t>among</a:t>
            </a:r>
            <a:r>
              <a:rPr lang="es-ES" dirty="0"/>
              <a:t> nurses and </a:t>
            </a:r>
            <a:r>
              <a:rPr lang="es-ES" dirty="0" err="1"/>
              <a:t>logistics</a:t>
            </a:r>
            <a:r>
              <a:rPr lang="es-ES" dirty="0"/>
              <a:t> </a:t>
            </a:r>
            <a:r>
              <a:rPr lang="es-ES" dirty="0" err="1"/>
              <a:t>workers</a:t>
            </a:r>
            <a:r>
              <a:rPr lang="es-ES" dirty="0"/>
              <a:t>.</a:t>
            </a:r>
            <a:endParaRPr lang="en-GB" dirty="0"/>
          </a:p>
          <a:p>
            <a:endParaRPr lang="es-ES" dirty="0"/>
          </a:p>
          <a:p>
            <a:endParaRPr lang="en-GB"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p:txBody>
      </p:sp>
      <p:sp>
        <p:nvSpPr>
          <p:cNvPr id="8" name="TextBox 7"/>
          <p:cNvSpPr txBox="1"/>
          <p:nvPr/>
        </p:nvSpPr>
        <p:spPr>
          <a:xfrm>
            <a:off x="2709644" y="4309757"/>
            <a:ext cx="6056852" cy="646331"/>
          </a:xfrm>
          <a:prstGeom prst="rect">
            <a:avLst/>
          </a:prstGeom>
          <a:noFill/>
        </p:spPr>
        <p:txBody>
          <a:bodyPr wrap="square" rtlCol="0">
            <a:spAutoFit/>
          </a:bodyPr>
          <a:lstStyle/>
          <a:p>
            <a:pPr algn="ctr"/>
            <a:r>
              <a:rPr lang="es-ES" dirty="0" err="1"/>
              <a:t>Objective</a:t>
            </a:r>
            <a:r>
              <a:rPr lang="es-ES" dirty="0"/>
              <a:t>: </a:t>
            </a:r>
            <a:r>
              <a:rPr lang="es-ES" b="1" dirty="0"/>
              <a:t>INCREASE INTERNAL CUSTOMER SATISFACTION </a:t>
            </a:r>
            <a:r>
              <a:rPr lang="es-ES" b="1" dirty="0" err="1"/>
              <a:t>applying</a:t>
            </a:r>
            <a:r>
              <a:rPr lang="es-ES" b="1" dirty="0"/>
              <a:t> lean </a:t>
            </a:r>
            <a:r>
              <a:rPr lang="es-ES" b="1" dirty="0" err="1"/>
              <a:t>management</a:t>
            </a:r>
            <a:r>
              <a:rPr lang="es-ES" b="1" dirty="0"/>
              <a:t> </a:t>
            </a:r>
            <a:r>
              <a:rPr lang="es-ES" b="1" dirty="0" err="1"/>
              <a:t>principles</a:t>
            </a:r>
            <a:endParaRPr lang="en-GB" b="1" dirty="0"/>
          </a:p>
        </p:txBody>
      </p:sp>
      <p:pic>
        <p:nvPicPr>
          <p:cNvPr id="11" name="Picture 8" descr="C:\Users\mdelacruz\AppData\Local\Microsoft\Windows\INetCache\IE\U28431YA\nurse-icon-thumb650964[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6496" y="4183794"/>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7988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es-ES" dirty="0" err="1"/>
              <a:t>Theoretical</a:t>
            </a:r>
            <a:r>
              <a:rPr lang="es-ES" dirty="0"/>
              <a:t> Framework</a:t>
            </a:r>
            <a:endParaRPr lang="fi-FI" dirty="0"/>
          </a:p>
        </p:txBody>
      </p:sp>
      <p:sp>
        <p:nvSpPr>
          <p:cNvPr id="4" name="Päivämäärän paikkamerkki 3"/>
          <p:cNvSpPr>
            <a:spLocks noGrp="1"/>
          </p:cNvSpPr>
          <p:nvPr>
            <p:ph type="dt" sz="half" idx="10"/>
          </p:nvPr>
        </p:nvSpPr>
        <p:spPr/>
        <p:txBody>
          <a:bodyPr/>
          <a:lstStyle/>
          <a:p>
            <a:fld id="{FD9DB0D5-698E-4A03-B87F-99AE280151EF}" type="datetime1">
              <a:rPr lang="en-GB" smtClean="0"/>
              <a:t>25/02/2021</a:t>
            </a:fld>
            <a:endParaRPr lang="en-GB"/>
          </a:p>
        </p:txBody>
      </p:sp>
      <p:sp>
        <p:nvSpPr>
          <p:cNvPr id="5" name="Alatunnisteen paikkamerkki 4"/>
          <p:cNvSpPr>
            <a:spLocks noGrp="1"/>
          </p:cNvSpPr>
          <p:nvPr>
            <p:ph type="ftr" sz="quarter" idx="11"/>
          </p:nvPr>
        </p:nvSpPr>
        <p:spPr>
          <a:xfrm>
            <a:off x="0" y="6082019"/>
            <a:ext cx="9501232" cy="362620"/>
          </a:xfrm>
        </p:spPr>
        <p:txBody>
          <a:bodyPr/>
          <a:lstStyle/>
          <a:p>
            <a:r>
              <a:rPr lang="en-GB" sz="1100" baseline="30000" dirty="0"/>
              <a:t>1</a:t>
            </a:r>
            <a:r>
              <a:rPr lang="en-GB" sz="1100" dirty="0"/>
              <a:t>Lean Thinking: Banish Waste and Create Wealth in Your Corporation. James P.  Womack and Daniel T. Jones Simon &amp; Schuster, New York, 1996.</a:t>
            </a:r>
          </a:p>
        </p:txBody>
      </p:sp>
      <p:sp>
        <p:nvSpPr>
          <p:cNvPr id="6" name="Dian numeron paikkamerkki 5"/>
          <p:cNvSpPr>
            <a:spLocks noGrp="1"/>
          </p:cNvSpPr>
          <p:nvPr>
            <p:ph type="sldNum" sz="quarter" idx="12"/>
          </p:nvPr>
        </p:nvSpPr>
        <p:spPr/>
        <p:txBody>
          <a:bodyPr/>
          <a:lstStyle/>
          <a:p>
            <a:fld id="{D4D45FCA-3CC3-458F-836D-D424414FF2C8}" type="slidenum">
              <a:rPr lang="en-GB" smtClean="0"/>
              <a:t>5</a:t>
            </a:fld>
            <a:endParaRPr lang="en-GB"/>
          </a:p>
        </p:txBody>
      </p:sp>
      <p:sp>
        <p:nvSpPr>
          <p:cNvPr id="10" name="TextBox 9"/>
          <p:cNvSpPr txBox="1"/>
          <p:nvPr/>
        </p:nvSpPr>
        <p:spPr>
          <a:xfrm>
            <a:off x="822121" y="1879134"/>
            <a:ext cx="9462782" cy="1754326"/>
          </a:xfrm>
          <a:prstGeom prst="rect">
            <a:avLst/>
          </a:prstGeom>
          <a:noFill/>
        </p:spPr>
        <p:txBody>
          <a:bodyPr wrap="square" rtlCol="0">
            <a:spAutoFit/>
          </a:bodyPr>
          <a:lstStyle/>
          <a:p>
            <a:r>
              <a:rPr lang="en-GB" dirty="0"/>
              <a:t>There are five basic principles of lean thinking</a:t>
            </a:r>
            <a:r>
              <a:rPr lang="en-GB" baseline="30000" dirty="0"/>
              <a:t>1</a:t>
            </a:r>
            <a:r>
              <a:rPr lang="en-GB" dirty="0"/>
              <a:t>:</a:t>
            </a:r>
          </a:p>
          <a:p>
            <a:pPr marL="285750" indent="-285750">
              <a:buFont typeface="Arial" panose="020B0604020202020204" pitchFamily="34" charset="0"/>
              <a:buChar char="•"/>
            </a:pPr>
            <a:r>
              <a:rPr lang="es-ES" dirty="0" err="1"/>
              <a:t>Value</a:t>
            </a:r>
            <a:endParaRPr lang="es-ES" dirty="0"/>
          </a:p>
          <a:p>
            <a:pPr marL="285750" indent="-285750">
              <a:buFont typeface="Arial" panose="020B0604020202020204" pitchFamily="34" charset="0"/>
              <a:buChar char="•"/>
            </a:pPr>
            <a:r>
              <a:rPr lang="es-ES" dirty="0" err="1"/>
              <a:t>The</a:t>
            </a:r>
            <a:r>
              <a:rPr lang="es-ES" dirty="0"/>
              <a:t> </a:t>
            </a:r>
            <a:r>
              <a:rPr lang="es-ES" dirty="0" err="1"/>
              <a:t>Value</a:t>
            </a:r>
            <a:r>
              <a:rPr lang="es-ES" dirty="0"/>
              <a:t> </a:t>
            </a:r>
            <a:r>
              <a:rPr lang="es-ES" dirty="0" err="1"/>
              <a:t>Stream</a:t>
            </a:r>
            <a:endParaRPr lang="es-ES" dirty="0"/>
          </a:p>
          <a:p>
            <a:pPr marL="285750" indent="-285750">
              <a:buFont typeface="Arial" panose="020B0604020202020204" pitchFamily="34" charset="0"/>
              <a:buChar char="•"/>
            </a:pPr>
            <a:r>
              <a:rPr lang="es-ES" dirty="0" err="1"/>
              <a:t>Flow</a:t>
            </a:r>
            <a:endParaRPr lang="es-ES" dirty="0"/>
          </a:p>
          <a:p>
            <a:pPr marL="285750" indent="-285750">
              <a:buFont typeface="Arial" panose="020B0604020202020204" pitchFamily="34" charset="0"/>
              <a:buChar char="•"/>
            </a:pPr>
            <a:r>
              <a:rPr lang="es-ES" dirty="0" err="1"/>
              <a:t>Pull</a:t>
            </a:r>
            <a:endParaRPr lang="es-ES" dirty="0"/>
          </a:p>
          <a:p>
            <a:pPr marL="285750" indent="-285750">
              <a:buFont typeface="Arial" panose="020B0604020202020204" pitchFamily="34" charset="0"/>
              <a:buChar char="•"/>
            </a:pPr>
            <a:r>
              <a:rPr lang="es-ES" dirty="0" err="1"/>
              <a:t>Perfection</a:t>
            </a:r>
            <a:endParaRPr lang="es-ES" dirty="0"/>
          </a:p>
        </p:txBody>
      </p:sp>
      <p:sp>
        <p:nvSpPr>
          <p:cNvPr id="12" name="Rounded Rectangle 11"/>
          <p:cNvSpPr/>
          <p:nvPr/>
        </p:nvSpPr>
        <p:spPr>
          <a:xfrm>
            <a:off x="1057013" y="2181138"/>
            <a:ext cx="847288" cy="31039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p:cNvSpPr txBox="1"/>
          <p:nvPr/>
        </p:nvSpPr>
        <p:spPr>
          <a:xfrm>
            <a:off x="687897" y="3707934"/>
            <a:ext cx="10628852" cy="369332"/>
          </a:xfrm>
          <a:prstGeom prst="rect">
            <a:avLst/>
          </a:prstGeom>
          <a:noFill/>
        </p:spPr>
        <p:txBody>
          <a:bodyPr wrap="square" rtlCol="0">
            <a:spAutoFit/>
          </a:bodyPr>
          <a:lstStyle/>
          <a:p>
            <a:pPr algn="ctr"/>
            <a:r>
              <a:rPr lang="es-ES" b="1" dirty="0" err="1"/>
              <a:t>What</a:t>
            </a:r>
            <a:r>
              <a:rPr lang="es-ES" b="1" dirty="0"/>
              <a:t> </a:t>
            </a:r>
            <a:r>
              <a:rPr lang="es-ES" b="1" dirty="0" err="1"/>
              <a:t>does</a:t>
            </a:r>
            <a:r>
              <a:rPr lang="es-ES" b="1" dirty="0"/>
              <a:t> </a:t>
            </a:r>
            <a:r>
              <a:rPr lang="es-ES" b="1" dirty="0" err="1"/>
              <a:t>it</a:t>
            </a:r>
            <a:r>
              <a:rPr lang="es-ES" b="1" dirty="0"/>
              <a:t> mean “</a:t>
            </a:r>
            <a:r>
              <a:rPr lang="es-ES" b="1" dirty="0" err="1"/>
              <a:t>value</a:t>
            </a:r>
            <a:r>
              <a:rPr lang="es-ES" b="1" dirty="0"/>
              <a:t>” in </a:t>
            </a:r>
            <a:r>
              <a:rPr lang="es-ES" b="1" dirty="0" err="1"/>
              <a:t>this</a:t>
            </a:r>
            <a:r>
              <a:rPr lang="es-ES" b="1" dirty="0"/>
              <a:t> </a:t>
            </a:r>
            <a:r>
              <a:rPr lang="es-ES" b="1" dirty="0" err="1"/>
              <a:t>context</a:t>
            </a:r>
            <a:r>
              <a:rPr lang="es-ES" dirty="0"/>
              <a:t>?</a:t>
            </a:r>
            <a:endParaRPr lang="en-GB" dirty="0"/>
          </a:p>
        </p:txBody>
      </p:sp>
      <p:pic>
        <p:nvPicPr>
          <p:cNvPr id="2053" name="Picture 5" descr="C:\Users\mdelacruz\AppData\Local\Microsoft\Windows\INetCache\IE\ZSHV1WF3\software_engineer__1224528906_9006[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1016" y="4488594"/>
            <a:ext cx="1682496" cy="16002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C:\Users\mdelacruz\AppData\Local\Microsoft\Windows\INetCache\IE\U28431YA\nurse-icon-thumb650964[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8509" y="4183794"/>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7413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5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713434" y="2278487"/>
            <a:ext cx="11002944" cy="2308324"/>
          </a:xfrm>
          <a:prstGeom prst="rect">
            <a:avLst/>
          </a:prstGeom>
          <a:noFill/>
        </p:spPr>
        <p:txBody>
          <a:bodyPr wrap="square" rtlCol="0">
            <a:spAutoFit/>
          </a:bodyPr>
          <a:lstStyle/>
          <a:p>
            <a:pPr marL="285750" indent="-285750">
              <a:buFont typeface="Arial" panose="020B0604020202020204" pitchFamily="34" charset="0"/>
              <a:buChar char="•"/>
            </a:pPr>
            <a:r>
              <a:rPr lang="fi-FI" dirty="0"/>
              <a:t>Weekly meetings (Kaizen) </a:t>
            </a:r>
            <a:r>
              <a:rPr lang="fi-FI" b="1" dirty="0"/>
              <a:t>in the operating room </a:t>
            </a:r>
            <a:r>
              <a:rPr lang="fi-FI" dirty="0"/>
              <a:t>between logistics managers and the operating room coordinator.</a:t>
            </a:r>
          </a:p>
          <a:p>
            <a:pPr marL="285750" indent="-285750">
              <a:buFont typeface="Arial" panose="020B0604020202020204" pitchFamily="34" charset="0"/>
              <a:buChar char="•"/>
            </a:pPr>
            <a:endParaRPr lang="fi-FI" dirty="0"/>
          </a:p>
          <a:p>
            <a:pPr marL="285750" indent="-285750">
              <a:buFont typeface="Arial" panose="020B0604020202020204" pitchFamily="34" charset="0"/>
              <a:buChar char="•"/>
            </a:pPr>
            <a:endParaRPr lang="fi-FI" dirty="0"/>
          </a:p>
          <a:p>
            <a:pPr marL="285750" indent="-285750">
              <a:buFont typeface="Arial" panose="020B0604020202020204" pitchFamily="34" charset="0"/>
              <a:buChar char="•"/>
            </a:pPr>
            <a:r>
              <a:rPr lang="fi-FI" dirty="0"/>
              <a:t>The coordinator explains which actions add value for the costumer.</a:t>
            </a:r>
          </a:p>
          <a:p>
            <a:pPr marL="285750" indent="-285750">
              <a:buFont typeface="Arial" panose="020B0604020202020204" pitchFamily="34" charset="0"/>
              <a:buChar char="•"/>
            </a:pPr>
            <a:endParaRPr lang="fi-FI" dirty="0"/>
          </a:p>
          <a:p>
            <a:pPr marL="285750" indent="-285750">
              <a:buFont typeface="Arial" panose="020B0604020202020204" pitchFamily="34" charset="0"/>
              <a:buChar char="•"/>
            </a:pPr>
            <a:endParaRPr lang="fi-FI" dirty="0"/>
          </a:p>
          <a:p>
            <a:pPr marL="285750" indent="-285750">
              <a:buFont typeface="Arial" panose="020B0604020202020204" pitchFamily="34" charset="0"/>
              <a:buChar char="•"/>
            </a:pPr>
            <a:r>
              <a:rPr lang="fi-FI" dirty="0"/>
              <a:t>Excel spreadsheet to monitor and follow-up in the next meeting. </a:t>
            </a:r>
          </a:p>
        </p:txBody>
      </p:sp>
      <p:sp>
        <p:nvSpPr>
          <p:cNvPr id="2" name="Otsikko 1"/>
          <p:cNvSpPr>
            <a:spLocks noGrp="1"/>
          </p:cNvSpPr>
          <p:nvPr>
            <p:ph type="title"/>
          </p:nvPr>
        </p:nvSpPr>
        <p:spPr/>
        <p:txBody>
          <a:bodyPr/>
          <a:lstStyle/>
          <a:p>
            <a:r>
              <a:rPr lang="es-ES" dirty="0" err="1"/>
              <a:t>Implementation</a:t>
            </a:r>
            <a:endParaRPr lang="fi-FI" dirty="0"/>
          </a:p>
        </p:txBody>
      </p:sp>
      <p:sp>
        <p:nvSpPr>
          <p:cNvPr id="4" name="Päivämäärän paikkamerkki 3"/>
          <p:cNvSpPr>
            <a:spLocks noGrp="1"/>
          </p:cNvSpPr>
          <p:nvPr>
            <p:ph type="dt" sz="half" idx="10"/>
          </p:nvPr>
        </p:nvSpPr>
        <p:spPr/>
        <p:txBody>
          <a:bodyPr/>
          <a:lstStyle/>
          <a:p>
            <a:fld id="{FD9DB0D5-698E-4A03-B87F-99AE280151EF}" type="datetime1">
              <a:rPr lang="en-GB" smtClean="0"/>
              <a:t>25/02/2021</a:t>
            </a:fld>
            <a:endParaRPr lang="en-GB"/>
          </a:p>
        </p:txBody>
      </p:sp>
      <p:sp>
        <p:nvSpPr>
          <p:cNvPr id="5" name="Alatunnisteen paikkamerkki 4"/>
          <p:cNvSpPr>
            <a:spLocks noGrp="1"/>
          </p:cNvSpPr>
          <p:nvPr>
            <p:ph type="ftr" sz="quarter" idx="11"/>
          </p:nvPr>
        </p:nvSpPr>
        <p:spPr/>
        <p:txBody>
          <a:bodyPr/>
          <a:lstStyle/>
          <a:p>
            <a:endParaRPr lang="en-GB" dirty="0"/>
          </a:p>
        </p:txBody>
      </p:sp>
      <p:sp>
        <p:nvSpPr>
          <p:cNvPr id="6" name="Dian numeron paikkamerkki 5"/>
          <p:cNvSpPr>
            <a:spLocks noGrp="1"/>
          </p:cNvSpPr>
          <p:nvPr>
            <p:ph type="sldNum" sz="quarter" idx="12"/>
          </p:nvPr>
        </p:nvSpPr>
        <p:spPr/>
        <p:txBody>
          <a:bodyPr/>
          <a:lstStyle/>
          <a:p>
            <a:fld id="{D4D45FCA-3CC3-458F-836D-D424414FF2C8}" type="slidenum">
              <a:rPr lang="en-GB" smtClean="0"/>
              <a:t>6</a:t>
            </a:fld>
            <a:endParaRPr lang="en-GB"/>
          </a:p>
        </p:txBody>
      </p:sp>
    </p:spTree>
    <p:extLst>
      <p:ext uri="{BB962C8B-B14F-4D97-AF65-F5344CB8AC3E}">
        <p14:creationId xmlns:p14="http://schemas.microsoft.com/office/powerpoint/2010/main" val="1178105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713434" y="2028854"/>
            <a:ext cx="11002944" cy="3416320"/>
          </a:xfrm>
          <a:prstGeom prst="rect">
            <a:avLst/>
          </a:prstGeom>
          <a:noFill/>
          <a:ln w="6350">
            <a:solidFill>
              <a:schemeClr val="tx1"/>
            </a:solidFill>
          </a:ln>
        </p:spPr>
        <p:txBody>
          <a:bodyPr wrap="square" rtlCol="0">
            <a:spAutoFit/>
          </a:bodyPr>
          <a:lstStyle/>
          <a:p>
            <a:r>
              <a:rPr lang="fi-FI" dirty="0"/>
              <a:t>After 4 months of Kaizen meetings, the following areas to improve were identified:</a:t>
            </a:r>
          </a:p>
          <a:p>
            <a:endParaRPr lang="fi-FI" dirty="0"/>
          </a:p>
          <a:p>
            <a:r>
              <a:rPr lang="fi-FI" dirty="0"/>
              <a:t>1.- The deposit method was not working well.</a:t>
            </a:r>
          </a:p>
          <a:p>
            <a:r>
              <a:rPr lang="fi-FI" dirty="0"/>
              <a:t>2.- Critical supplies needed to be replenished whithin 24h. </a:t>
            </a:r>
            <a:r>
              <a:rPr lang="en-GB" dirty="0"/>
              <a:t>Although there was an on-line management system to place the order to the supplier directly from the operating room, it wasn’t being used.</a:t>
            </a:r>
          </a:p>
          <a:p>
            <a:r>
              <a:rPr lang="fi-FI" dirty="0"/>
              <a:t>3.- Need to fine-tune some of the supply and replenishment processes.</a:t>
            </a:r>
          </a:p>
          <a:p>
            <a:r>
              <a:rPr lang="fi-FI" dirty="0"/>
              <a:t>4.- Kanban system already implemented could be improved.</a:t>
            </a:r>
          </a:p>
          <a:p>
            <a:r>
              <a:rPr lang="fi-FI" dirty="0"/>
              <a:t>5.-In</a:t>
            </a:r>
            <a:r>
              <a:rPr lang="en-GB" dirty="0"/>
              <a:t>inadequate identification and placement of some of the supplies.</a:t>
            </a:r>
          </a:p>
          <a:p>
            <a:r>
              <a:rPr lang="es-ES" dirty="0"/>
              <a:t>6.-Excessive </a:t>
            </a:r>
            <a:r>
              <a:rPr lang="es-ES" dirty="0" err="1"/>
              <a:t>waste</a:t>
            </a:r>
            <a:r>
              <a:rPr lang="es-ES" dirty="0"/>
              <a:t> of time </a:t>
            </a:r>
            <a:r>
              <a:rPr lang="en-GB" dirty="0"/>
              <a:t>filling in unnecessary information in the implant sheets, opening incidences for lack of access to the computer system, error when printing, etc.</a:t>
            </a:r>
          </a:p>
          <a:p>
            <a:r>
              <a:rPr lang="es-ES" dirty="0"/>
              <a:t>7.-</a:t>
            </a:r>
            <a:r>
              <a:rPr lang="en-GB" dirty="0"/>
              <a:t>Lack of mutually agreed indicators.</a:t>
            </a:r>
          </a:p>
          <a:p>
            <a:endParaRPr lang="fi-FI" dirty="0"/>
          </a:p>
        </p:txBody>
      </p:sp>
      <p:sp>
        <p:nvSpPr>
          <p:cNvPr id="2" name="Otsikko 1"/>
          <p:cNvSpPr>
            <a:spLocks noGrp="1"/>
          </p:cNvSpPr>
          <p:nvPr>
            <p:ph type="title"/>
          </p:nvPr>
        </p:nvSpPr>
        <p:spPr/>
        <p:txBody>
          <a:bodyPr/>
          <a:lstStyle/>
          <a:p>
            <a:r>
              <a:rPr lang="es-ES" dirty="0" err="1"/>
              <a:t>Implementation</a:t>
            </a:r>
            <a:endParaRPr lang="fi-FI" dirty="0"/>
          </a:p>
        </p:txBody>
      </p:sp>
      <p:sp>
        <p:nvSpPr>
          <p:cNvPr id="4" name="Päivämäärän paikkamerkki 3"/>
          <p:cNvSpPr>
            <a:spLocks noGrp="1"/>
          </p:cNvSpPr>
          <p:nvPr>
            <p:ph type="dt" sz="half" idx="10"/>
          </p:nvPr>
        </p:nvSpPr>
        <p:spPr/>
        <p:txBody>
          <a:bodyPr/>
          <a:lstStyle/>
          <a:p>
            <a:fld id="{FD9DB0D5-698E-4A03-B87F-99AE280151EF}" type="datetime1">
              <a:rPr lang="en-GB" smtClean="0"/>
              <a:t>25/02/2021</a:t>
            </a:fld>
            <a:endParaRPr lang="en-GB"/>
          </a:p>
        </p:txBody>
      </p:sp>
      <p:sp>
        <p:nvSpPr>
          <p:cNvPr id="5" name="Alatunnisteen paikkamerkki 4"/>
          <p:cNvSpPr>
            <a:spLocks noGrp="1"/>
          </p:cNvSpPr>
          <p:nvPr>
            <p:ph type="ftr" sz="quarter" idx="11"/>
          </p:nvPr>
        </p:nvSpPr>
        <p:spPr/>
        <p:txBody>
          <a:bodyPr/>
          <a:lstStyle/>
          <a:p>
            <a:endParaRPr lang="en-GB" dirty="0"/>
          </a:p>
        </p:txBody>
      </p:sp>
      <p:sp>
        <p:nvSpPr>
          <p:cNvPr id="6" name="Dian numeron paikkamerkki 5"/>
          <p:cNvSpPr>
            <a:spLocks noGrp="1"/>
          </p:cNvSpPr>
          <p:nvPr>
            <p:ph type="sldNum" sz="quarter" idx="12"/>
          </p:nvPr>
        </p:nvSpPr>
        <p:spPr/>
        <p:txBody>
          <a:bodyPr/>
          <a:lstStyle/>
          <a:p>
            <a:fld id="{D4D45FCA-3CC3-458F-836D-D424414FF2C8}" type="slidenum">
              <a:rPr lang="en-GB" smtClean="0"/>
              <a:t>7</a:t>
            </a:fld>
            <a:endParaRPr lang="en-GB"/>
          </a:p>
        </p:txBody>
      </p:sp>
      <p:sp>
        <p:nvSpPr>
          <p:cNvPr id="3" name="Left Brace 2"/>
          <p:cNvSpPr/>
          <p:nvPr/>
        </p:nvSpPr>
        <p:spPr>
          <a:xfrm rot="16200000">
            <a:off x="5639625" y="903"/>
            <a:ext cx="700601" cy="10888543"/>
          </a:xfrm>
          <a:prstGeom prst="leftBrace">
            <a:avLst>
              <a:gd name="adj1" fmla="val 8333"/>
              <a:gd name="adj2" fmla="val 49753"/>
            </a:avLst>
          </a:prstGeom>
          <a:ln w="158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 name="Otsikko 1"/>
          <p:cNvSpPr txBox="1">
            <a:spLocks/>
          </p:cNvSpPr>
          <p:nvPr/>
        </p:nvSpPr>
        <p:spPr>
          <a:xfrm>
            <a:off x="4404221" y="5794158"/>
            <a:ext cx="4177717" cy="8472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4"/>
                </a:solidFill>
                <a:latin typeface="+mj-lt"/>
                <a:ea typeface="+mj-ea"/>
                <a:cs typeface="+mj-cs"/>
              </a:defRPr>
            </a:lvl1pPr>
          </a:lstStyle>
          <a:p>
            <a:r>
              <a:rPr lang="es-ES" sz="2000" b="1" dirty="0"/>
              <a:t>66 </a:t>
            </a:r>
            <a:r>
              <a:rPr lang="es-ES" sz="2000" b="1" dirty="0" err="1"/>
              <a:t>improvement</a:t>
            </a:r>
            <a:r>
              <a:rPr lang="es-ES" sz="2000" b="1" dirty="0"/>
              <a:t> </a:t>
            </a:r>
            <a:r>
              <a:rPr lang="es-ES" sz="2000" b="1" dirty="0" err="1"/>
              <a:t>actions</a:t>
            </a:r>
            <a:endParaRPr lang="fi-FI" sz="2000" b="1" dirty="0"/>
          </a:p>
        </p:txBody>
      </p:sp>
    </p:spTree>
    <p:extLst>
      <p:ext uri="{BB962C8B-B14F-4D97-AF65-F5344CB8AC3E}">
        <p14:creationId xmlns:p14="http://schemas.microsoft.com/office/powerpoint/2010/main" val="1246073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es-ES" dirty="0" err="1"/>
              <a:t>Implementation</a:t>
            </a:r>
            <a:endParaRPr lang="fi-FI" dirty="0"/>
          </a:p>
        </p:txBody>
      </p:sp>
      <p:sp>
        <p:nvSpPr>
          <p:cNvPr id="4" name="Päivämäärän paikkamerkki 3"/>
          <p:cNvSpPr>
            <a:spLocks noGrp="1"/>
          </p:cNvSpPr>
          <p:nvPr>
            <p:ph type="dt" sz="half" idx="10"/>
          </p:nvPr>
        </p:nvSpPr>
        <p:spPr/>
        <p:txBody>
          <a:bodyPr/>
          <a:lstStyle/>
          <a:p>
            <a:fld id="{FD9DB0D5-698E-4A03-B87F-99AE280151EF}" type="datetime1">
              <a:rPr lang="en-GB" smtClean="0"/>
              <a:t>25/02/2021</a:t>
            </a:fld>
            <a:endParaRPr lang="en-GB"/>
          </a:p>
        </p:txBody>
      </p:sp>
      <p:sp>
        <p:nvSpPr>
          <p:cNvPr id="5" name="Alatunnisteen paikkamerkki 4"/>
          <p:cNvSpPr>
            <a:spLocks noGrp="1"/>
          </p:cNvSpPr>
          <p:nvPr>
            <p:ph type="ftr" sz="quarter" idx="11"/>
          </p:nvPr>
        </p:nvSpPr>
        <p:spPr/>
        <p:txBody>
          <a:bodyPr/>
          <a:lstStyle/>
          <a:p>
            <a:endParaRPr lang="en-GB" dirty="0"/>
          </a:p>
        </p:txBody>
      </p:sp>
      <p:sp>
        <p:nvSpPr>
          <p:cNvPr id="6" name="Dian numeron paikkamerkki 5"/>
          <p:cNvSpPr>
            <a:spLocks noGrp="1"/>
          </p:cNvSpPr>
          <p:nvPr>
            <p:ph type="sldNum" sz="quarter" idx="12"/>
          </p:nvPr>
        </p:nvSpPr>
        <p:spPr/>
        <p:txBody>
          <a:bodyPr/>
          <a:lstStyle/>
          <a:p>
            <a:fld id="{D4D45FCA-3CC3-458F-836D-D424414FF2C8}" type="slidenum">
              <a:rPr lang="en-GB" smtClean="0"/>
              <a:t>8</a:t>
            </a:fld>
            <a:endParaRPr lang="en-GB"/>
          </a:p>
        </p:txBody>
      </p:sp>
      <p:sp>
        <p:nvSpPr>
          <p:cNvPr id="8" name="Otsikko 1"/>
          <p:cNvSpPr txBox="1">
            <a:spLocks/>
          </p:cNvSpPr>
          <p:nvPr/>
        </p:nvSpPr>
        <p:spPr>
          <a:xfrm>
            <a:off x="880844" y="1717108"/>
            <a:ext cx="4177717" cy="8472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4"/>
                </a:solidFill>
                <a:latin typeface="+mj-lt"/>
                <a:ea typeface="+mj-ea"/>
                <a:cs typeface="+mj-cs"/>
              </a:defRPr>
            </a:lvl1pPr>
          </a:lstStyle>
          <a:p>
            <a:r>
              <a:rPr lang="es-ES" sz="2000" b="1" dirty="0"/>
              <a:t>66 </a:t>
            </a:r>
            <a:r>
              <a:rPr lang="es-ES" sz="2000" b="1" dirty="0" err="1"/>
              <a:t>improvement</a:t>
            </a:r>
            <a:r>
              <a:rPr lang="es-ES" sz="2000" b="1" dirty="0"/>
              <a:t> </a:t>
            </a:r>
            <a:r>
              <a:rPr lang="es-ES" sz="2000" b="1" dirty="0" err="1"/>
              <a:t>actions</a:t>
            </a:r>
            <a:endParaRPr lang="fi-FI" sz="2000" b="1"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9538" y="2488501"/>
            <a:ext cx="9429750" cy="277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9811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es-ES" dirty="0" err="1"/>
              <a:t>Results</a:t>
            </a:r>
            <a:endParaRPr lang="fi-FI" dirty="0"/>
          </a:p>
        </p:txBody>
      </p:sp>
      <p:sp>
        <p:nvSpPr>
          <p:cNvPr id="4" name="Päivämäärän paikkamerkki 3"/>
          <p:cNvSpPr>
            <a:spLocks noGrp="1"/>
          </p:cNvSpPr>
          <p:nvPr>
            <p:ph type="dt" sz="half" idx="10"/>
          </p:nvPr>
        </p:nvSpPr>
        <p:spPr/>
        <p:txBody>
          <a:bodyPr/>
          <a:lstStyle/>
          <a:p>
            <a:fld id="{FD9DB0D5-698E-4A03-B87F-99AE280151EF}" type="datetime1">
              <a:rPr lang="en-GB" smtClean="0"/>
              <a:t>25/02/2021</a:t>
            </a:fld>
            <a:endParaRPr lang="en-GB"/>
          </a:p>
        </p:txBody>
      </p:sp>
      <p:sp>
        <p:nvSpPr>
          <p:cNvPr id="5" name="Alatunnisteen paikkamerkki 4"/>
          <p:cNvSpPr>
            <a:spLocks noGrp="1"/>
          </p:cNvSpPr>
          <p:nvPr>
            <p:ph type="ftr" sz="quarter" idx="11"/>
          </p:nvPr>
        </p:nvSpPr>
        <p:spPr/>
        <p:txBody>
          <a:bodyPr/>
          <a:lstStyle/>
          <a:p>
            <a:endParaRPr lang="en-GB" dirty="0"/>
          </a:p>
        </p:txBody>
      </p:sp>
      <p:sp>
        <p:nvSpPr>
          <p:cNvPr id="6" name="Dian numeron paikkamerkki 5"/>
          <p:cNvSpPr>
            <a:spLocks noGrp="1"/>
          </p:cNvSpPr>
          <p:nvPr>
            <p:ph type="sldNum" sz="quarter" idx="12"/>
          </p:nvPr>
        </p:nvSpPr>
        <p:spPr/>
        <p:txBody>
          <a:bodyPr/>
          <a:lstStyle/>
          <a:p>
            <a:fld id="{D4D45FCA-3CC3-458F-836D-D424414FF2C8}" type="slidenum">
              <a:rPr lang="en-GB" smtClean="0"/>
              <a:t>9</a:t>
            </a:fld>
            <a:endParaRPr lang="en-GB"/>
          </a:p>
        </p:txBody>
      </p:sp>
      <p:sp>
        <p:nvSpPr>
          <p:cNvPr id="3" name="Rectangle 1"/>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Arial Unicode MS" pitchFamily="34" charset="-128"/>
                <a:cs typeface="Arial" pitchFamily="34" charset="0"/>
              </a:rPr>
              <a:t>The results obtained were: l Optimization of the operating room stock in the specialties of urology and surgery € 3,850 l Time saved in the generation of Traumatology implant orders, 1 hour daily</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7" name="TextBox 6"/>
          <p:cNvSpPr txBox="1"/>
          <p:nvPr/>
        </p:nvSpPr>
        <p:spPr>
          <a:xfrm>
            <a:off x="999686" y="1862356"/>
            <a:ext cx="9352327" cy="2585323"/>
          </a:xfrm>
          <a:prstGeom prst="rect">
            <a:avLst/>
          </a:prstGeom>
          <a:noFill/>
        </p:spPr>
        <p:txBody>
          <a:bodyPr wrap="square" rtlCol="0">
            <a:spAutoFit/>
          </a:bodyPr>
          <a:lstStyle/>
          <a:p>
            <a:pPr marL="285750" indent="-285750">
              <a:buFont typeface="Arial" panose="020B0604020202020204" pitchFamily="34" charset="0"/>
              <a:buChar char="•"/>
            </a:pPr>
            <a:r>
              <a:rPr lang="en-GB" dirty="0"/>
              <a:t>Optimization of the operating room stock in the specialties of urology and surgery € 3,850.</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 Time saved ordering orthopaedic implants after a surgery , 1 hour daily.</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Time saved in eliminating the manual filling of unnecessary information, 1 hour daily.</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Increased internal costumer satisfaction.</a:t>
            </a:r>
          </a:p>
          <a:p>
            <a:endParaRPr lang="en-GB" dirty="0"/>
          </a:p>
          <a:p>
            <a:endParaRPr lang="en-GB" dirty="0"/>
          </a:p>
        </p:txBody>
      </p:sp>
    </p:spTree>
    <p:extLst>
      <p:ext uri="{BB962C8B-B14F-4D97-AF65-F5344CB8AC3E}">
        <p14:creationId xmlns:p14="http://schemas.microsoft.com/office/powerpoint/2010/main" val="2814919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es-ES" dirty="0" err="1"/>
              <a:t>Results</a:t>
            </a:r>
            <a:endParaRPr lang="fi-FI" dirty="0"/>
          </a:p>
        </p:txBody>
      </p:sp>
      <p:sp>
        <p:nvSpPr>
          <p:cNvPr id="4" name="Päivämäärän paikkamerkki 3"/>
          <p:cNvSpPr>
            <a:spLocks noGrp="1"/>
          </p:cNvSpPr>
          <p:nvPr>
            <p:ph type="dt" sz="half" idx="10"/>
          </p:nvPr>
        </p:nvSpPr>
        <p:spPr/>
        <p:txBody>
          <a:bodyPr/>
          <a:lstStyle/>
          <a:p>
            <a:fld id="{FD9DB0D5-698E-4A03-B87F-99AE280151EF}" type="datetime1">
              <a:rPr lang="en-GB" smtClean="0"/>
              <a:t>25/02/2021</a:t>
            </a:fld>
            <a:endParaRPr lang="en-GB"/>
          </a:p>
        </p:txBody>
      </p:sp>
      <p:sp>
        <p:nvSpPr>
          <p:cNvPr id="5" name="Alatunnisteen paikkamerkki 4"/>
          <p:cNvSpPr>
            <a:spLocks noGrp="1"/>
          </p:cNvSpPr>
          <p:nvPr>
            <p:ph type="ftr" sz="quarter" idx="11"/>
          </p:nvPr>
        </p:nvSpPr>
        <p:spPr/>
        <p:txBody>
          <a:bodyPr/>
          <a:lstStyle/>
          <a:p>
            <a:endParaRPr lang="en-GB" dirty="0"/>
          </a:p>
        </p:txBody>
      </p:sp>
      <p:sp>
        <p:nvSpPr>
          <p:cNvPr id="6" name="Dian numeron paikkamerkki 5"/>
          <p:cNvSpPr>
            <a:spLocks noGrp="1"/>
          </p:cNvSpPr>
          <p:nvPr>
            <p:ph type="sldNum" sz="quarter" idx="12"/>
          </p:nvPr>
        </p:nvSpPr>
        <p:spPr/>
        <p:txBody>
          <a:bodyPr/>
          <a:lstStyle/>
          <a:p>
            <a:fld id="{D4D45FCA-3CC3-458F-836D-D424414FF2C8}" type="slidenum">
              <a:rPr lang="en-GB" smtClean="0"/>
              <a:t>10</a:t>
            </a:fld>
            <a:endParaRPr lang="en-GB"/>
          </a:p>
        </p:txBody>
      </p:sp>
      <p:sp>
        <p:nvSpPr>
          <p:cNvPr id="3" name="Rectangle 1"/>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Arial Unicode MS" pitchFamily="34" charset="-128"/>
                <a:cs typeface="Arial" pitchFamily="34" charset="0"/>
              </a:rPr>
              <a:t>The results obtained were: l Optimization of the operating room stock in the specialties of urology and surgery € 3,850 l Time saved in the generation of Traumatology implant orders, 1 hour daily</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5720" y="1644650"/>
            <a:ext cx="1984272" cy="1984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8698" y="1644650"/>
            <a:ext cx="2046696" cy="2025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4429" y="4371131"/>
            <a:ext cx="2559050" cy="180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1425" y="4215904"/>
            <a:ext cx="2508250" cy="208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13012" y="4215904"/>
            <a:ext cx="1563722" cy="1773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ight Arrow 9"/>
          <p:cNvSpPr/>
          <p:nvPr/>
        </p:nvSpPr>
        <p:spPr>
          <a:xfrm>
            <a:off x="4546833" y="2323749"/>
            <a:ext cx="1870745" cy="9060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ight Arrow 15"/>
          <p:cNvSpPr/>
          <p:nvPr/>
        </p:nvSpPr>
        <p:spPr>
          <a:xfrm>
            <a:off x="4546832" y="4804298"/>
            <a:ext cx="1870745" cy="9060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75632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es-ES" dirty="0" err="1"/>
              <a:t>Conclusions</a:t>
            </a:r>
            <a:endParaRPr lang="fi-FI" dirty="0"/>
          </a:p>
        </p:txBody>
      </p:sp>
      <p:sp>
        <p:nvSpPr>
          <p:cNvPr id="4" name="Päivämäärän paikkamerkki 3"/>
          <p:cNvSpPr>
            <a:spLocks noGrp="1"/>
          </p:cNvSpPr>
          <p:nvPr>
            <p:ph type="dt" sz="half" idx="10"/>
          </p:nvPr>
        </p:nvSpPr>
        <p:spPr/>
        <p:txBody>
          <a:bodyPr/>
          <a:lstStyle/>
          <a:p>
            <a:fld id="{FD9DB0D5-698E-4A03-B87F-99AE280151EF}" type="datetime1">
              <a:rPr lang="en-GB" smtClean="0"/>
              <a:t>25/02/2021</a:t>
            </a:fld>
            <a:endParaRPr lang="en-GB"/>
          </a:p>
        </p:txBody>
      </p:sp>
      <p:sp>
        <p:nvSpPr>
          <p:cNvPr id="5" name="Alatunnisteen paikkamerkki 4"/>
          <p:cNvSpPr>
            <a:spLocks noGrp="1"/>
          </p:cNvSpPr>
          <p:nvPr>
            <p:ph type="ftr" sz="quarter" idx="11"/>
          </p:nvPr>
        </p:nvSpPr>
        <p:spPr/>
        <p:txBody>
          <a:bodyPr/>
          <a:lstStyle/>
          <a:p>
            <a:endParaRPr lang="en-GB" dirty="0"/>
          </a:p>
        </p:txBody>
      </p:sp>
      <p:sp>
        <p:nvSpPr>
          <p:cNvPr id="6" name="Dian numeron paikkamerkki 5"/>
          <p:cNvSpPr>
            <a:spLocks noGrp="1"/>
          </p:cNvSpPr>
          <p:nvPr>
            <p:ph type="sldNum" sz="quarter" idx="12"/>
          </p:nvPr>
        </p:nvSpPr>
        <p:spPr/>
        <p:txBody>
          <a:bodyPr/>
          <a:lstStyle/>
          <a:p>
            <a:fld id="{D4D45FCA-3CC3-458F-836D-D424414FF2C8}" type="slidenum">
              <a:rPr lang="en-GB" smtClean="0"/>
              <a:t>11</a:t>
            </a:fld>
            <a:endParaRPr lang="en-GB"/>
          </a:p>
        </p:txBody>
      </p:sp>
      <p:sp>
        <p:nvSpPr>
          <p:cNvPr id="3" name="Rectangle 1"/>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Arial Unicode MS" pitchFamily="34" charset="-128"/>
                <a:cs typeface="Arial" pitchFamily="34" charset="0"/>
              </a:rPr>
              <a:t>The results obtained were: l Optimization of the operating room stock in the specialties of urology and surgery € 3,850 l Time saved in the generation of Traumatology implant orders, 1 hour daily</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7" name="TextBox 6"/>
          <p:cNvSpPr txBox="1"/>
          <p:nvPr/>
        </p:nvSpPr>
        <p:spPr>
          <a:xfrm>
            <a:off x="880844" y="2449585"/>
            <a:ext cx="10805020" cy="2585323"/>
          </a:xfrm>
          <a:prstGeom prst="rect">
            <a:avLst/>
          </a:prstGeom>
          <a:noFill/>
        </p:spPr>
        <p:txBody>
          <a:bodyPr wrap="square" rtlCol="0">
            <a:spAutoFit/>
          </a:bodyPr>
          <a:lstStyle/>
          <a:p>
            <a:pPr marL="285750" indent="-285750">
              <a:buFont typeface="Arial" panose="020B0604020202020204" pitchFamily="34" charset="0"/>
              <a:buChar char="•"/>
            </a:pPr>
            <a:r>
              <a:rPr lang="es-ES" dirty="0" err="1"/>
              <a:t>Sometimes</a:t>
            </a:r>
            <a:r>
              <a:rPr lang="es-ES" dirty="0"/>
              <a:t> “</a:t>
            </a:r>
            <a:r>
              <a:rPr lang="es-ES" dirty="0" err="1"/>
              <a:t>ethereal</a:t>
            </a:r>
            <a:r>
              <a:rPr lang="es-ES" dirty="0"/>
              <a:t>” </a:t>
            </a:r>
            <a:r>
              <a:rPr lang="es-ES" dirty="0" err="1"/>
              <a:t>feelings</a:t>
            </a:r>
            <a:r>
              <a:rPr lang="es-ES" dirty="0"/>
              <a:t> </a:t>
            </a:r>
            <a:r>
              <a:rPr lang="es-ES" dirty="0" err="1"/>
              <a:t>hide</a:t>
            </a:r>
            <a:r>
              <a:rPr lang="es-ES" dirty="0"/>
              <a:t> </a:t>
            </a:r>
            <a:r>
              <a:rPr lang="es-ES" dirty="0" err="1"/>
              <a:t>other</a:t>
            </a:r>
            <a:r>
              <a:rPr lang="es-ES" dirty="0"/>
              <a:t> </a:t>
            </a:r>
            <a:r>
              <a:rPr lang="es-ES" dirty="0" err="1"/>
              <a:t>underlying</a:t>
            </a:r>
            <a:r>
              <a:rPr lang="es-ES" dirty="0"/>
              <a:t> </a:t>
            </a:r>
            <a:r>
              <a:rPr lang="es-ES" dirty="0" err="1"/>
              <a:t>problems</a:t>
            </a:r>
            <a:r>
              <a:rPr lang="es-ES" dirty="0"/>
              <a:t>.</a:t>
            </a:r>
          </a:p>
          <a:p>
            <a:pPr marL="285750" indent="-285750">
              <a:buFont typeface="Arial" panose="020B0604020202020204" pitchFamily="34" charset="0"/>
              <a:buChar char="•"/>
            </a:pPr>
            <a:endParaRPr lang="es-ES" dirty="0"/>
          </a:p>
          <a:p>
            <a:pPr marL="285750" indent="-285750">
              <a:buFont typeface="Arial" panose="020B0604020202020204" pitchFamily="34" charset="0"/>
              <a:buChar char="•"/>
            </a:pPr>
            <a:r>
              <a:rPr lang="en-GB" dirty="0"/>
              <a:t>Not all lean projects must imply spectacular economic results from the "numerical" point of view.</a:t>
            </a:r>
          </a:p>
          <a:p>
            <a:pPr marL="285750" indent="-285750">
              <a:buFont typeface="Arial" panose="020B0604020202020204" pitchFamily="34" charset="0"/>
              <a:buChar char="•"/>
            </a:pPr>
            <a:endParaRPr lang="es-ES" dirty="0"/>
          </a:p>
          <a:p>
            <a:pPr marL="285750" indent="-285750">
              <a:buFont typeface="Arial" panose="020B0604020202020204" pitchFamily="34" charset="0"/>
              <a:buChar char="•"/>
            </a:pPr>
            <a:r>
              <a:rPr lang="en-GB" dirty="0"/>
              <a:t>Make the personnel involved in both sides; client and supplier (internal or external) work more at ease and more aligned is possibly is a huge challenge.</a:t>
            </a:r>
            <a:endParaRPr lang="es-ES" dirty="0"/>
          </a:p>
          <a:p>
            <a:endParaRPr lang="es-ES" dirty="0"/>
          </a:p>
          <a:p>
            <a:endParaRPr lang="es-ES" dirty="0"/>
          </a:p>
          <a:p>
            <a:endParaRPr lang="en-GB" dirty="0"/>
          </a:p>
        </p:txBody>
      </p:sp>
    </p:spTree>
    <p:extLst>
      <p:ext uri="{BB962C8B-B14F-4D97-AF65-F5344CB8AC3E}">
        <p14:creationId xmlns:p14="http://schemas.microsoft.com/office/powerpoint/2010/main" val="3579653045"/>
      </p:ext>
    </p:extLst>
  </p:cSld>
  <p:clrMapOvr>
    <a:masterClrMapping/>
  </p:clrMapOvr>
</p:sld>
</file>

<file path=ppt/theme/theme1.xml><?xml version="1.0" encoding="utf-8"?>
<a:theme xmlns:a="http://schemas.openxmlformats.org/drawingml/2006/main" name="Office Them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TM02900769[[fn=Retrospect]]</Template>
  <TotalTime>926</TotalTime>
  <Words>652</Words>
  <Application>Microsoft Office PowerPoint</Application>
  <PresentationFormat>Widescreen</PresentationFormat>
  <Paragraphs>127</Paragraphs>
  <Slides>11</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Arial Unicode MS</vt:lpstr>
      <vt:lpstr>Calibri</vt:lpstr>
      <vt:lpstr>Calibri Light</vt:lpstr>
      <vt:lpstr>Franklin Gothic Book</vt:lpstr>
      <vt:lpstr>Times New Roman</vt:lpstr>
      <vt:lpstr>Office Theme</vt:lpstr>
      <vt:lpstr>Foundation Hospital Calahorra.  Lean Management applied to operating rooms.</vt:lpstr>
      <vt:lpstr>Content of Case Studies </vt:lpstr>
      <vt:lpstr>Background</vt:lpstr>
      <vt:lpstr>Background</vt:lpstr>
      <vt:lpstr>Theoretical Framework</vt:lpstr>
      <vt:lpstr>Implementation</vt:lpstr>
      <vt:lpstr>Implementation</vt:lpstr>
      <vt:lpstr>Implementation</vt:lpstr>
      <vt:lpstr>Results</vt:lpstr>
      <vt:lpstr>Results</vt:lpstr>
      <vt:lpstr>Conclusions</vt:lpstr>
    </vt:vector>
  </TitlesOfParts>
  <Company>LAMK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Ulla Kotonen</dc:creator>
  <cp:lastModifiedBy>Taina Vuorela</cp:lastModifiedBy>
  <cp:revision>61</cp:revision>
  <dcterms:created xsi:type="dcterms:W3CDTF">2017-09-28T07:19:48Z</dcterms:created>
  <dcterms:modified xsi:type="dcterms:W3CDTF">2021-02-25T11:35:26Z</dcterms:modified>
</cp:coreProperties>
</file>