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365" r:id="rId3"/>
    <p:sldId id="292" r:id="rId4"/>
    <p:sldId id="349" r:id="rId5"/>
    <p:sldId id="311" r:id="rId6"/>
    <p:sldId id="312" r:id="rId7"/>
    <p:sldId id="313" r:id="rId8"/>
    <p:sldId id="314" r:id="rId9"/>
    <p:sldId id="315" r:id="rId10"/>
    <p:sldId id="316" r:id="rId11"/>
    <p:sldId id="317" r:id="rId12"/>
    <p:sldId id="318" r:id="rId13"/>
    <p:sldId id="319" r:id="rId14"/>
    <p:sldId id="320" r:id="rId15"/>
    <p:sldId id="321" r:id="rId16"/>
    <p:sldId id="322" r:id="rId17"/>
    <p:sldId id="362" r:id="rId18"/>
    <p:sldId id="354" r:id="rId19"/>
    <p:sldId id="355" r:id="rId20"/>
    <p:sldId id="356" r:id="rId21"/>
    <p:sldId id="357" r:id="rId22"/>
    <p:sldId id="358" r:id="rId23"/>
    <p:sldId id="361" r:id="rId24"/>
    <p:sldId id="360" r:id="rId25"/>
    <p:sldId id="323" r:id="rId26"/>
    <p:sldId id="325" r:id="rId27"/>
    <p:sldId id="326" r:id="rId28"/>
    <p:sldId id="327" r:id="rId29"/>
    <p:sldId id="350" r:id="rId30"/>
    <p:sldId id="328" r:id="rId31"/>
    <p:sldId id="329" r:id="rId32"/>
    <p:sldId id="330" r:id="rId33"/>
    <p:sldId id="331" r:id="rId34"/>
    <p:sldId id="332" r:id="rId35"/>
    <p:sldId id="333" r:id="rId36"/>
    <p:sldId id="334" r:id="rId37"/>
    <p:sldId id="335" r:id="rId38"/>
    <p:sldId id="336" r:id="rId39"/>
    <p:sldId id="337" r:id="rId40"/>
    <p:sldId id="338" r:id="rId41"/>
    <p:sldId id="339" r:id="rId42"/>
    <p:sldId id="340" r:id="rId43"/>
    <p:sldId id="341" r:id="rId44"/>
    <p:sldId id="342" r:id="rId45"/>
    <p:sldId id="257" r:id="rId46"/>
    <p:sldId id="259" r:id="rId47"/>
    <p:sldId id="260" r:id="rId48"/>
    <p:sldId id="263" r:id="rId49"/>
    <p:sldId id="264" r:id="rId50"/>
    <p:sldId id="265" r:id="rId51"/>
    <p:sldId id="266" r:id="rId52"/>
    <p:sldId id="267" r:id="rId53"/>
    <p:sldId id="268" r:id="rId54"/>
    <p:sldId id="261" r:id="rId55"/>
    <p:sldId id="262" r:id="rId56"/>
    <p:sldId id="271" r:id="rId57"/>
    <p:sldId id="273" r:id="rId58"/>
    <p:sldId id="272" r:id="rId59"/>
    <p:sldId id="274" r:id="rId60"/>
    <p:sldId id="275" r:id="rId61"/>
    <p:sldId id="258" r:id="rId62"/>
    <p:sldId id="285" r:id="rId63"/>
    <p:sldId id="286" r:id="rId64"/>
    <p:sldId id="281" r:id="rId65"/>
    <p:sldId id="276" r:id="rId66"/>
    <p:sldId id="277" r:id="rId67"/>
    <p:sldId id="278" r:id="rId68"/>
    <p:sldId id="279" r:id="rId69"/>
    <p:sldId id="280" r:id="rId70"/>
    <p:sldId id="283" r:id="rId71"/>
    <p:sldId id="284" r:id="rId72"/>
    <p:sldId id="282" r:id="rId73"/>
    <p:sldId id="288" r:id="rId74"/>
    <p:sldId id="287" r:id="rId75"/>
    <p:sldId id="289" r:id="rId76"/>
    <p:sldId id="359" r:id="rId77"/>
    <p:sldId id="367" r:id="rId78"/>
  </p:sldIdLst>
  <p:sldSz cx="12192000" cy="6858000"/>
  <p:notesSz cx="6858000" cy="9144000"/>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85" autoAdjust="0"/>
    <p:restoredTop sz="94660"/>
  </p:normalViewPr>
  <p:slideViewPr>
    <p:cSldViewPr snapToGrid="0">
      <p:cViewPr varScale="1">
        <p:scale>
          <a:sx n="227" d="100"/>
          <a:sy n="227" d="100"/>
        </p:scale>
        <p:origin x="256" y="1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itelslaid">
    <p:spTree>
      <p:nvGrpSpPr>
        <p:cNvPr id="1" name=""/>
        <p:cNvGrpSpPr/>
        <p:nvPr/>
      </p:nvGrpSpPr>
      <p:grpSpPr>
        <a:xfrm>
          <a:off x="0" y="0"/>
          <a:ext cx="0" cy="0"/>
          <a:chOff x="0" y="0"/>
          <a:chExt cx="0" cy="0"/>
        </a:xfrm>
      </p:grpSpPr>
      <p:sp>
        <p:nvSpPr>
          <p:cNvPr id="2" name="Pealkiri 1"/>
          <p:cNvSpPr>
            <a:spLocks noGrp="1"/>
          </p:cNvSpPr>
          <p:nvPr>
            <p:ph type="ctrTitle"/>
          </p:nvPr>
        </p:nvSpPr>
        <p:spPr>
          <a:xfrm>
            <a:off x="1524000" y="1122363"/>
            <a:ext cx="9144000" cy="2387600"/>
          </a:xfrm>
        </p:spPr>
        <p:txBody>
          <a:bodyPr anchor="b"/>
          <a:lstStyle>
            <a:lvl1pPr algn="ctr">
              <a:defRPr sz="6000"/>
            </a:lvl1pPr>
          </a:lstStyle>
          <a:p>
            <a:r>
              <a:rPr lang="et-EE"/>
              <a:t>Muutke pealkirja laadi</a:t>
            </a:r>
          </a:p>
        </p:txBody>
      </p:sp>
      <p:sp>
        <p:nvSpPr>
          <p:cNvPr id="3" name="Alapealkiri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a:t>Klõpsake laadi muutmiseks</a:t>
            </a:r>
          </a:p>
        </p:txBody>
      </p:sp>
      <p:sp>
        <p:nvSpPr>
          <p:cNvPr id="4" name="Kuupäeva kohatäide 3"/>
          <p:cNvSpPr>
            <a:spLocks noGrp="1"/>
          </p:cNvSpPr>
          <p:nvPr>
            <p:ph type="dt" sz="half" idx="10"/>
          </p:nvPr>
        </p:nvSpPr>
        <p:spPr/>
        <p:txBody>
          <a:bodyPr/>
          <a:lstStyle/>
          <a:p>
            <a:fld id="{F72A7326-A188-4E69-9DEA-41993A286D3F}" type="datetimeFigureOut">
              <a:rPr lang="et-EE" smtClean="0"/>
              <a:t>05.02.21</a:t>
            </a:fld>
            <a:endParaRPr lang="et-EE"/>
          </a:p>
        </p:txBody>
      </p:sp>
      <p:sp>
        <p:nvSpPr>
          <p:cNvPr id="5" name="Jaluse kohatäide 4"/>
          <p:cNvSpPr>
            <a:spLocks noGrp="1"/>
          </p:cNvSpPr>
          <p:nvPr>
            <p:ph type="ftr" sz="quarter" idx="11"/>
          </p:nvPr>
        </p:nvSpPr>
        <p:spPr/>
        <p:txBody>
          <a:bodyPr/>
          <a:lstStyle/>
          <a:p>
            <a:endParaRPr lang="et-EE"/>
          </a:p>
        </p:txBody>
      </p:sp>
      <p:sp>
        <p:nvSpPr>
          <p:cNvPr id="6" name="Slaidinumbri kohatäide 5"/>
          <p:cNvSpPr>
            <a:spLocks noGrp="1"/>
          </p:cNvSpPr>
          <p:nvPr>
            <p:ph type="sldNum" sz="quarter" idx="12"/>
          </p:nvPr>
        </p:nvSpPr>
        <p:spPr/>
        <p:txBody>
          <a:bodyPr/>
          <a:lstStyle/>
          <a:p>
            <a:fld id="{3134FA9B-F16D-474A-B19C-5C9449A9E1AD}" type="slidenum">
              <a:rPr lang="et-EE" smtClean="0"/>
              <a:t>‹#›</a:t>
            </a:fld>
            <a:endParaRPr lang="et-EE"/>
          </a:p>
        </p:txBody>
      </p:sp>
    </p:spTree>
    <p:extLst>
      <p:ext uri="{BB962C8B-B14F-4D97-AF65-F5344CB8AC3E}">
        <p14:creationId xmlns:p14="http://schemas.microsoft.com/office/powerpoint/2010/main" val="3236798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ealkiri ja sisu">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p>
        </p:txBody>
      </p:sp>
      <p:sp>
        <p:nvSpPr>
          <p:cNvPr id="3" name="Sisu kohatäide 2"/>
          <p:cNvSpPr>
            <a:spLocks noGrp="1"/>
          </p:cNvSpPr>
          <p:nvPr>
            <p:ph idx="1"/>
          </p:nvPr>
        </p:nvSpPr>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p:cNvSpPr>
            <a:spLocks noGrp="1"/>
          </p:cNvSpPr>
          <p:nvPr>
            <p:ph type="dt" sz="half" idx="10"/>
          </p:nvPr>
        </p:nvSpPr>
        <p:spPr/>
        <p:txBody>
          <a:bodyPr/>
          <a:lstStyle/>
          <a:p>
            <a:fld id="{F72A7326-A188-4E69-9DEA-41993A286D3F}" type="datetimeFigureOut">
              <a:rPr lang="et-EE" smtClean="0"/>
              <a:t>05.02.21</a:t>
            </a:fld>
            <a:endParaRPr lang="et-EE"/>
          </a:p>
        </p:txBody>
      </p:sp>
      <p:sp>
        <p:nvSpPr>
          <p:cNvPr id="5" name="Jaluse kohatäide 4"/>
          <p:cNvSpPr>
            <a:spLocks noGrp="1"/>
          </p:cNvSpPr>
          <p:nvPr>
            <p:ph type="ftr" sz="quarter" idx="11"/>
          </p:nvPr>
        </p:nvSpPr>
        <p:spPr/>
        <p:txBody>
          <a:bodyPr/>
          <a:lstStyle/>
          <a:p>
            <a:endParaRPr lang="et-EE"/>
          </a:p>
        </p:txBody>
      </p:sp>
      <p:sp>
        <p:nvSpPr>
          <p:cNvPr id="6" name="Slaidinumbri kohatäide 5"/>
          <p:cNvSpPr>
            <a:spLocks noGrp="1"/>
          </p:cNvSpPr>
          <p:nvPr>
            <p:ph type="sldNum" sz="quarter" idx="12"/>
          </p:nvPr>
        </p:nvSpPr>
        <p:spPr/>
        <p:txBody>
          <a:bodyPr/>
          <a:lstStyle/>
          <a:p>
            <a:fld id="{3134FA9B-F16D-474A-B19C-5C9449A9E1AD}" type="slidenum">
              <a:rPr lang="et-EE" smtClean="0"/>
              <a:t>‹#›</a:t>
            </a:fld>
            <a:endParaRPr lang="et-EE"/>
          </a:p>
        </p:txBody>
      </p:sp>
    </p:spTree>
    <p:extLst>
      <p:ext uri="{BB962C8B-B14F-4D97-AF65-F5344CB8AC3E}">
        <p14:creationId xmlns:p14="http://schemas.microsoft.com/office/powerpoint/2010/main" val="1326096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Jaotise päis">
    <p:spTree>
      <p:nvGrpSpPr>
        <p:cNvPr id="1" name=""/>
        <p:cNvGrpSpPr/>
        <p:nvPr/>
      </p:nvGrpSpPr>
      <p:grpSpPr>
        <a:xfrm>
          <a:off x="0" y="0"/>
          <a:ext cx="0" cy="0"/>
          <a:chOff x="0" y="0"/>
          <a:chExt cx="0" cy="0"/>
        </a:xfrm>
      </p:grpSpPr>
      <p:sp>
        <p:nvSpPr>
          <p:cNvPr id="2" name="Pealkiri 1"/>
          <p:cNvSpPr>
            <a:spLocks noGrp="1"/>
          </p:cNvSpPr>
          <p:nvPr>
            <p:ph type="title"/>
          </p:nvPr>
        </p:nvSpPr>
        <p:spPr>
          <a:xfrm>
            <a:off x="831850" y="1709738"/>
            <a:ext cx="10515600" cy="2852737"/>
          </a:xfrm>
        </p:spPr>
        <p:txBody>
          <a:bodyPr anchor="b"/>
          <a:lstStyle>
            <a:lvl1pPr>
              <a:defRPr sz="6000"/>
            </a:lvl1pPr>
          </a:lstStyle>
          <a:p>
            <a:r>
              <a:rPr lang="et-EE"/>
              <a:t>Muutke pealkirja laadi</a:t>
            </a:r>
          </a:p>
        </p:txBody>
      </p:sp>
      <p:sp>
        <p:nvSpPr>
          <p:cNvPr id="3" name="Teksti kohatäid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t-EE"/>
              <a:t>Muutke teksti laade</a:t>
            </a:r>
          </a:p>
        </p:txBody>
      </p:sp>
      <p:sp>
        <p:nvSpPr>
          <p:cNvPr id="4" name="Kuupäeva kohatäide 3"/>
          <p:cNvSpPr>
            <a:spLocks noGrp="1"/>
          </p:cNvSpPr>
          <p:nvPr>
            <p:ph type="dt" sz="half" idx="10"/>
          </p:nvPr>
        </p:nvSpPr>
        <p:spPr/>
        <p:txBody>
          <a:bodyPr/>
          <a:lstStyle/>
          <a:p>
            <a:fld id="{F72A7326-A188-4E69-9DEA-41993A286D3F}" type="datetimeFigureOut">
              <a:rPr lang="et-EE" smtClean="0"/>
              <a:t>05.02.21</a:t>
            </a:fld>
            <a:endParaRPr lang="et-EE"/>
          </a:p>
        </p:txBody>
      </p:sp>
      <p:sp>
        <p:nvSpPr>
          <p:cNvPr id="5" name="Jaluse kohatäide 4"/>
          <p:cNvSpPr>
            <a:spLocks noGrp="1"/>
          </p:cNvSpPr>
          <p:nvPr>
            <p:ph type="ftr" sz="quarter" idx="11"/>
          </p:nvPr>
        </p:nvSpPr>
        <p:spPr/>
        <p:txBody>
          <a:bodyPr/>
          <a:lstStyle/>
          <a:p>
            <a:endParaRPr lang="et-EE"/>
          </a:p>
        </p:txBody>
      </p:sp>
      <p:sp>
        <p:nvSpPr>
          <p:cNvPr id="6" name="Slaidinumbri kohatäide 5"/>
          <p:cNvSpPr>
            <a:spLocks noGrp="1"/>
          </p:cNvSpPr>
          <p:nvPr>
            <p:ph type="sldNum" sz="quarter" idx="12"/>
          </p:nvPr>
        </p:nvSpPr>
        <p:spPr/>
        <p:txBody>
          <a:bodyPr/>
          <a:lstStyle/>
          <a:p>
            <a:fld id="{3134FA9B-F16D-474A-B19C-5C9449A9E1AD}" type="slidenum">
              <a:rPr lang="et-EE" smtClean="0"/>
              <a:t>‹#›</a:t>
            </a:fld>
            <a:endParaRPr lang="et-EE"/>
          </a:p>
        </p:txBody>
      </p:sp>
    </p:spTree>
    <p:extLst>
      <p:ext uri="{BB962C8B-B14F-4D97-AF65-F5344CB8AC3E}">
        <p14:creationId xmlns:p14="http://schemas.microsoft.com/office/powerpoint/2010/main" val="1772918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 sisu">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p>
        </p:txBody>
      </p:sp>
      <p:sp>
        <p:nvSpPr>
          <p:cNvPr id="3" name="Sisu kohatäide 2"/>
          <p:cNvSpPr>
            <a:spLocks noGrp="1"/>
          </p:cNvSpPr>
          <p:nvPr>
            <p:ph sz="half" idx="1"/>
          </p:nvPr>
        </p:nvSpPr>
        <p:spPr>
          <a:xfrm>
            <a:off x="838200" y="1825625"/>
            <a:ext cx="5181600" cy="4351338"/>
          </a:xfrm>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4" name="Sisu kohatäide 3"/>
          <p:cNvSpPr>
            <a:spLocks noGrp="1"/>
          </p:cNvSpPr>
          <p:nvPr>
            <p:ph sz="half" idx="2"/>
          </p:nvPr>
        </p:nvSpPr>
        <p:spPr>
          <a:xfrm>
            <a:off x="6172200" y="1825625"/>
            <a:ext cx="5181600" cy="4351338"/>
          </a:xfrm>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5" name="Kuupäeva kohatäide 4"/>
          <p:cNvSpPr>
            <a:spLocks noGrp="1"/>
          </p:cNvSpPr>
          <p:nvPr>
            <p:ph type="dt" sz="half" idx="10"/>
          </p:nvPr>
        </p:nvSpPr>
        <p:spPr/>
        <p:txBody>
          <a:bodyPr/>
          <a:lstStyle/>
          <a:p>
            <a:fld id="{F72A7326-A188-4E69-9DEA-41993A286D3F}" type="datetimeFigureOut">
              <a:rPr lang="et-EE" smtClean="0"/>
              <a:t>05.02.21</a:t>
            </a:fld>
            <a:endParaRPr lang="et-EE"/>
          </a:p>
        </p:txBody>
      </p:sp>
      <p:sp>
        <p:nvSpPr>
          <p:cNvPr id="6" name="Jaluse kohatäide 5"/>
          <p:cNvSpPr>
            <a:spLocks noGrp="1"/>
          </p:cNvSpPr>
          <p:nvPr>
            <p:ph type="ftr" sz="quarter" idx="11"/>
          </p:nvPr>
        </p:nvSpPr>
        <p:spPr/>
        <p:txBody>
          <a:bodyPr/>
          <a:lstStyle/>
          <a:p>
            <a:endParaRPr lang="et-EE"/>
          </a:p>
        </p:txBody>
      </p:sp>
      <p:sp>
        <p:nvSpPr>
          <p:cNvPr id="7" name="Slaidinumbri kohatäide 6"/>
          <p:cNvSpPr>
            <a:spLocks noGrp="1"/>
          </p:cNvSpPr>
          <p:nvPr>
            <p:ph type="sldNum" sz="quarter" idx="12"/>
          </p:nvPr>
        </p:nvSpPr>
        <p:spPr/>
        <p:txBody>
          <a:bodyPr/>
          <a:lstStyle/>
          <a:p>
            <a:fld id="{3134FA9B-F16D-474A-B19C-5C9449A9E1AD}" type="slidenum">
              <a:rPr lang="et-EE" smtClean="0"/>
              <a:t>‹#›</a:t>
            </a:fld>
            <a:endParaRPr lang="et-EE"/>
          </a:p>
        </p:txBody>
      </p:sp>
    </p:spTree>
    <p:extLst>
      <p:ext uri="{BB962C8B-B14F-4D97-AF65-F5344CB8AC3E}">
        <p14:creationId xmlns:p14="http://schemas.microsoft.com/office/powerpoint/2010/main" val="3916534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õrdlus">
    <p:spTree>
      <p:nvGrpSpPr>
        <p:cNvPr id="1" name=""/>
        <p:cNvGrpSpPr/>
        <p:nvPr/>
      </p:nvGrpSpPr>
      <p:grpSpPr>
        <a:xfrm>
          <a:off x="0" y="0"/>
          <a:ext cx="0" cy="0"/>
          <a:chOff x="0" y="0"/>
          <a:chExt cx="0" cy="0"/>
        </a:xfrm>
      </p:grpSpPr>
      <p:sp>
        <p:nvSpPr>
          <p:cNvPr id="2" name="Pealkiri 1"/>
          <p:cNvSpPr>
            <a:spLocks noGrp="1"/>
          </p:cNvSpPr>
          <p:nvPr>
            <p:ph type="title"/>
          </p:nvPr>
        </p:nvSpPr>
        <p:spPr>
          <a:xfrm>
            <a:off x="839788" y="365125"/>
            <a:ext cx="10515600" cy="1325563"/>
          </a:xfrm>
        </p:spPr>
        <p:txBody>
          <a:bodyPr/>
          <a:lstStyle/>
          <a:p>
            <a:r>
              <a:rPr lang="et-EE"/>
              <a:t>Muutke pealkirja laadi</a:t>
            </a:r>
          </a:p>
        </p:txBody>
      </p:sp>
      <p:sp>
        <p:nvSpPr>
          <p:cNvPr id="3" name="Teksti kohatäid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Muutke teksti laade</a:t>
            </a:r>
          </a:p>
        </p:txBody>
      </p:sp>
      <p:sp>
        <p:nvSpPr>
          <p:cNvPr id="4" name="Sisu kohatäide 3"/>
          <p:cNvSpPr>
            <a:spLocks noGrp="1"/>
          </p:cNvSpPr>
          <p:nvPr>
            <p:ph sz="half" idx="2"/>
          </p:nvPr>
        </p:nvSpPr>
        <p:spPr>
          <a:xfrm>
            <a:off x="839788" y="2505075"/>
            <a:ext cx="5157787" cy="3684588"/>
          </a:xfrm>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5" name="Teksti kohatäid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Muutke teksti laade</a:t>
            </a:r>
          </a:p>
        </p:txBody>
      </p:sp>
      <p:sp>
        <p:nvSpPr>
          <p:cNvPr id="6" name="Sisu kohatäide 5"/>
          <p:cNvSpPr>
            <a:spLocks noGrp="1"/>
          </p:cNvSpPr>
          <p:nvPr>
            <p:ph sz="quarter" idx="4"/>
          </p:nvPr>
        </p:nvSpPr>
        <p:spPr>
          <a:xfrm>
            <a:off x="6172200" y="2505075"/>
            <a:ext cx="5183188" cy="3684588"/>
          </a:xfrm>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7" name="Kuupäeva kohatäide 6"/>
          <p:cNvSpPr>
            <a:spLocks noGrp="1"/>
          </p:cNvSpPr>
          <p:nvPr>
            <p:ph type="dt" sz="half" idx="10"/>
          </p:nvPr>
        </p:nvSpPr>
        <p:spPr/>
        <p:txBody>
          <a:bodyPr/>
          <a:lstStyle/>
          <a:p>
            <a:fld id="{F72A7326-A188-4E69-9DEA-41993A286D3F}" type="datetimeFigureOut">
              <a:rPr lang="et-EE" smtClean="0"/>
              <a:t>05.02.21</a:t>
            </a:fld>
            <a:endParaRPr lang="et-EE"/>
          </a:p>
        </p:txBody>
      </p:sp>
      <p:sp>
        <p:nvSpPr>
          <p:cNvPr id="8" name="Jaluse kohatäide 7"/>
          <p:cNvSpPr>
            <a:spLocks noGrp="1"/>
          </p:cNvSpPr>
          <p:nvPr>
            <p:ph type="ftr" sz="quarter" idx="11"/>
          </p:nvPr>
        </p:nvSpPr>
        <p:spPr/>
        <p:txBody>
          <a:bodyPr/>
          <a:lstStyle/>
          <a:p>
            <a:endParaRPr lang="et-EE"/>
          </a:p>
        </p:txBody>
      </p:sp>
      <p:sp>
        <p:nvSpPr>
          <p:cNvPr id="9" name="Slaidinumbri kohatäide 8"/>
          <p:cNvSpPr>
            <a:spLocks noGrp="1"/>
          </p:cNvSpPr>
          <p:nvPr>
            <p:ph type="sldNum" sz="quarter" idx="12"/>
          </p:nvPr>
        </p:nvSpPr>
        <p:spPr/>
        <p:txBody>
          <a:bodyPr/>
          <a:lstStyle/>
          <a:p>
            <a:fld id="{3134FA9B-F16D-474A-B19C-5C9449A9E1AD}" type="slidenum">
              <a:rPr lang="et-EE" smtClean="0"/>
              <a:t>‹#›</a:t>
            </a:fld>
            <a:endParaRPr lang="et-EE"/>
          </a:p>
        </p:txBody>
      </p:sp>
    </p:spTree>
    <p:extLst>
      <p:ext uri="{BB962C8B-B14F-4D97-AF65-F5344CB8AC3E}">
        <p14:creationId xmlns:p14="http://schemas.microsoft.com/office/powerpoint/2010/main" val="1022399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inult pealkiri">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p>
        </p:txBody>
      </p:sp>
      <p:sp>
        <p:nvSpPr>
          <p:cNvPr id="3" name="Kuupäeva kohatäide 2"/>
          <p:cNvSpPr>
            <a:spLocks noGrp="1"/>
          </p:cNvSpPr>
          <p:nvPr>
            <p:ph type="dt" sz="half" idx="10"/>
          </p:nvPr>
        </p:nvSpPr>
        <p:spPr/>
        <p:txBody>
          <a:bodyPr/>
          <a:lstStyle/>
          <a:p>
            <a:fld id="{F72A7326-A188-4E69-9DEA-41993A286D3F}" type="datetimeFigureOut">
              <a:rPr lang="et-EE" smtClean="0"/>
              <a:t>05.02.21</a:t>
            </a:fld>
            <a:endParaRPr lang="et-EE"/>
          </a:p>
        </p:txBody>
      </p:sp>
      <p:sp>
        <p:nvSpPr>
          <p:cNvPr id="4" name="Jaluse kohatäide 3"/>
          <p:cNvSpPr>
            <a:spLocks noGrp="1"/>
          </p:cNvSpPr>
          <p:nvPr>
            <p:ph type="ftr" sz="quarter" idx="11"/>
          </p:nvPr>
        </p:nvSpPr>
        <p:spPr/>
        <p:txBody>
          <a:bodyPr/>
          <a:lstStyle/>
          <a:p>
            <a:endParaRPr lang="et-EE"/>
          </a:p>
        </p:txBody>
      </p:sp>
      <p:sp>
        <p:nvSpPr>
          <p:cNvPr id="5" name="Slaidinumbri kohatäide 4"/>
          <p:cNvSpPr>
            <a:spLocks noGrp="1"/>
          </p:cNvSpPr>
          <p:nvPr>
            <p:ph type="sldNum" sz="quarter" idx="12"/>
          </p:nvPr>
        </p:nvSpPr>
        <p:spPr/>
        <p:txBody>
          <a:bodyPr/>
          <a:lstStyle/>
          <a:p>
            <a:fld id="{3134FA9B-F16D-474A-B19C-5C9449A9E1AD}" type="slidenum">
              <a:rPr lang="et-EE" smtClean="0"/>
              <a:t>‹#›</a:t>
            </a:fld>
            <a:endParaRPr lang="et-EE"/>
          </a:p>
        </p:txBody>
      </p:sp>
    </p:spTree>
    <p:extLst>
      <p:ext uri="{BB962C8B-B14F-4D97-AF65-F5344CB8AC3E}">
        <p14:creationId xmlns:p14="http://schemas.microsoft.com/office/powerpoint/2010/main" val="1436648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ühi">
    <p:spTree>
      <p:nvGrpSpPr>
        <p:cNvPr id="1" name=""/>
        <p:cNvGrpSpPr/>
        <p:nvPr/>
      </p:nvGrpSpPr>
      <p:grpSpPr>
        <a:xfrm>
          <a:off x="0" y="0"/>
          <a:ext cx="0" cy="0"/>
          <a:chOff x="0" y="0"/>
          <a:chExt cx="0" cy="0"/>
        </a:xfrm>
      </p:grpSpPr>
      <p:sp>
        <p:nvSpPr>
          <p:cNvPr id="2" name="Kuupäeva kohatäide 1"/>
          <p:cNvSpPr>
            <a:spLocks noGrp="1"/>
          </p:cNvSpPr>
          <p:nvPr>
            <p:ph type="dt" sz="half" idx="10"/>
          </p:nvPr>
        </p:nvSpPr>
        <p:spPr/>
        <p:txBody>
          <a:bodyPr/>
          <a:lstStyle/>
          <a:p>
            <a:fld id="{F72A7326-A188-4E69-9DEA-41993A286D3F}" type="datetimeFigureOut">
              <a:rPr lang="et-EE" smtClean="0"/>
              <a:t>05.02.21</a:t>
            </a:fld>
            <a:endParaRPr lang="et-EE"/>
          </a:p>
        </p:txBody>
      </p:sp>
      <p:sp>
        <p:nvSpPr>
          <p:cNvPr id="3" name="Jaluse kohatäide 2"/>
          <p:cNvSpPr>
            <a:spLocks noGrp="1"/>
          </p:cNvSpPr>
          <p:nvPr>
            <p:ph type="ftr" sz="quarter" idx="11"/>
          </p:nvPr>
        </p:nvSpPr>
        <p:spPr/>
        <p:txBody>
          <a:bodyPr/>
          <a:lstStyle/>
          <a:p>
            <a:endParaRPr lang="et-EE"/>
          </a:p>
        </p:txBody>
      </p:sp>
      <p:sp>
        <p:nvSpPr>
          <p:cNvPr id="4" name="Slaidinumbri kohatäide 3"/>
          <p:cNvSpPr>
            <a:spLocks noGrp="1"/>
          </p:cNvSpPr>
          <p:nvPr>
            <p:ph type="sldNum" sz="quarter" idx="12"/>
          </p:nvPr>
        </p:nvSpPr>
        <p:spPr/>
        <p:txBody>
          <a:bodyPr/>
          <a:lstStyle/>
          <a:p>
            <a:fld id="{3134FA9B-F16D-474A-B19C-5C9449A9E1AD}" type="slidenum">
              <a:rPr lang="et-EE" smtClean="0"/>
              <a:t>‹#›</a:t>
            </a:fld>
            <a:endParaRPr lang="et-EE"/>
          </a:p>
        </p:txBody>
      </p:sp>
    </p:spTree>
    <p:extLst>
      <p:ext uri="{BB962C8B-B14F-4D97-AF65-F5344CB8AC3E}">
        <p14:creationId xmlns:p14="http://schemas.microsoft.com/office/powerpoint/2010/main" val="3312972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Pealdisega sisu">
    <p:spTree>
      <p:nvGrpSpPr>
        <p:cNvPr id="1" name=""/>
        <p:cNvGrpSpPr/>
        <p:nvPr/>
      </p:nvGrpSpPr>
      <p:grpSpPr>
        <a:xfrm>
          <a:off x="0" y="0"/>
          <a:ext cx="0" cy="0"/>
          <a:chOff x="0" y="0"/>
          <a:chExt cx="0" cy="0"/>
        </a:xfrm>
      </p:grpSpPr>
      <p:sp>
        <p:nvSpPr>
          <p:cNvPr id="2" name="Pealkiri 1"/>
          <p:cNvSpPr>
            <a:spLocks noGrp="1"/>
          </p:cNvSpPr>
          <p:nvPr>
            <p:ph type="title"/>
          </p:nvPr>
        </p:nvSpPr>
        <p:spPr>
          <a:xfrm>
            <a:off x="839788" y="457200"/>
            <a:ext cx="3932237" cy="1600200"/>
          </a:xfrm>
        </p:spPr>
        <p:txBody>
          <a:bodyPr anchor="b"/>
          <a:lstStyle>
            <a:lvl1pPr>
              <a:defRPr sz="3200"/>
            </a:lvl1pPr>
          </a:lstStyle>
          <a:p>
            <a:r>
              <a:rPr lang="et-EE"/>
              <a:t>Muutke pealkirja laadi</a:t>
            </a:r>
          </a:p>
        </p:txBody>
      </p:sp>
      <p:sp>
        <p:nvSpPr>
          <p:cNvPr id="3" name="Sisu kohatäid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4" name="Teksti kohatäid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Muutke teksti laade</a:t>
            </a:r>
          </a:p>
        </p:txBody>
      </p:sp>
      <p:sp>
        <p:nvSpPr>
          <p:cNvPr id="5" name="Kuupäeva kohatäide 4"/>
          <p:cNvSpPr>
            <a:spLocks noGrp="1"/>
          </p:cNvSpPr>
          <p:nvPr>
            <p:ph type="dt" sz="half" idx="10"/>
          </p:nvPr>
        </p:nvSpPr>
        <p:spPr/>
        <p:txBody>
          <a:bodyPr/>
          <a:lstStyle/>
          <a:p>
            <a:fld id="{F72A7326-A188-4E69-9DEA-41993A286D3F}" type="datetimeFigureOut">
              <a:rPr lang="et-EE" smtClean="0"/>
              <a:t>05.02.21</a:t>
            </a:fld>
            <a:endParaRPr lang="et-EE"/>
          </a:p>
        </p:txBody>
      </p:sp>
      <p:sp>
        <p:nvSpPr>
          <p:cNvPr id="6" name="Jaluse kohatäide 5"/>
          <p:cNvSpPr>
            <a:spLocks noGrp="1"/>
          </p:cNvSpPr>
          <p:nvPr>
            <p:ph type="ftr" sz="quarter" idx="11"/>
          </p:nvPr>
        </p:nvSpPr>
        <p:spPr/>
        <p:txBody>
          <a:bodyPr/>
          <a:lstStyle/>
          <a:p>
            <a:endParaRPr lang="et-EE"/>
          </a:p>
        </p:txBody>
      </p:sp>
      <p:sp>
        <p:nvSpPr>
          <p:cNvPr id="7" name="Slaidinumbri kohatäide 6"/>
          <p:cNvSpPr>
            <a:spLocks noGrp="1"/>
          </p:cNvSpPr>
          <p:nvPr>
            <p:ph type="sldNum" sz="quarter" idx="12"/>
          </p:nvPr>
        </p:nvSpPr>
        <p:spPr/>
        <p:txBody>
          <a:bodyPr/>
          <a:lstStyle/>
          <a:p>
            <a:fld id="{3134FA9B-F16D-474A-B19C-5C9449A9E1AD}" type="slidenum">
              <a:rPr lang="et-EE" smtClean="0"/>
              <a:t>‹#›</a:t>
            </a:fld>
            <a:endParaRPr lang="et-EE"/>
          </a:p>
        </p:txBody>
      </p:sp>
    </p:spTree>
    <p:extLst>
      <p:ext uri="{BB962C8B-B14F-4D97-AF65-F5344CB8AC3E}">
        <p14:creationId xmlns:p14="http://schemas.microsoft.com/office/powerpoint/2010/main" val="2109870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ldiallkirjaga pilt">
    <p:spTree>
      <p:nvGrpSpPr>
        <p:cNvPr id="1" name=""/>
        <p:cNvGrpSpPr/>
        <p:nvPr/>
      </p:nvGrpSpPr>
      <p:grpSpPr>
        <a:xfrm>
          <a:off x="0" y="0"/>
          <a:ext cx="0" cy="0"/>
          <a:chOff x="0" y="0"/>
          <a:chExt cx="0" cy="0"/>
        </a:xfrm>
      </p:grpSpPr>
      <p:sp>
        <p:nvSpPr>
          <p:cNvPr id="2" name="Pealkiri 1"/>
          <p:cNvSpPr>
            <a:spLocks noGrp="1"/>
          </p:cNvSpPr>
          <p:nvPr>
            <p:ph type="title"/>
          </p:nvPr>
        </p:nvSpPr>
        <p:spPr>
          <a:xfrm>
            <a:off x="839788" y="457200"/>
            <a:ext cx="3932237" cy="1600200"/>
          </a:xfrm>
        </p:spPr>
        <p:txBody>
          <a:bodyPr anchor="b"/>
          <a:lstStyle>
            <a:lvl1pPr>
              <a:defRPr sz="3200"/>
            </a:lvl1pPr>
          </a:lstStyle>
          <a:p>
            <a:r>
              <a:rPr lang="et-EE"/>
              <a:t>Muutke pealkirja laadi</a:t>
            </a:r>
          </a:p>
        </p:txBody>
      </p:sp>
      <p:sp>
        <p:nvSpPr>
          <p:cNvPr id="3" name="Pildi kohatäi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t-EE"/>
          </a:p>
        </p:txBody>
      </p:sp>
      <p:sp>
        <p:nvSpPr>
          <p:cNvPr id="4" name="Teksti kohatäid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Muutke teksti laade</a:t>
            </a:r>
          </a:p>
        </p:txBody>
      </p:sp>
      <p:sp>
        <p:nvSpPr>
          <p:cNvPr id="5" name="Kuupäeva kohatäide 4"/>
          <p:cNvSpPr>
            <a:spLocks noGrp="1"/>
          </p:cNvSpPr>
          <p:nvPr>
            <p:ph type="dt" sz="half" idx="10"/>
          </p:nvPr>
        </p:nvSpPr>
        <p:spPr/>
        <p:txBody>
          <a:bodyPr/>
          <a:lstStyle/>
          <a:p>
            <a:fld id="{F72A7326-A188-4E69-9DEA-41993A286D3F}" type="datetimeFigureOut">
              <a:rPr lang="et-EE" smtClean="0"/>
              <a:t>05.02.21</a:t>
            </a:fld>
            <a:endParaRPr lang="et-EE"/>
          </a:p>
        </p:txBody>
      </p:sp>
      <p:sp>
        <p:nvSpPr>
          <p:cNvPr id="6" name="Jaluse kohatäide 5"/>
          <p:cNvSpPr>
            <a:spLocks noGrp="1"/>
          </p:cNvSpPr>
          <p:nvPr>
            <p:ph type="ftr" sz="quarter" idx="11"/>
          </p:nvPr>
        </p:nvSpPr>
        <p:spPr/>
        <p:txBody>
          <a:bodyPr/>
          <a:lstStyle/>
          <a:p>
            <a:endParaRPr lang="et-EE"/>
          </a:p>
        </p:txBody>
      </p:sp>
      <p:sp>
        <p:nvSpPr>
          <p:cNvPr id="7" name="Slaidinumbri kohatäide 6"/>
          <p:cNvSpPr>
            <a:spLocks noGrp="1"/>
          </p:cNvSpPr>
          <p:nvPr>
            <p:ph type="sldNum" sz="quarter" idx="12"/>
          </p:nvPr>
        </p:nvSpPr>
        <p:spPr/>
        <p:txBody>
          <a:bodyPr/>
          <a:lstStyle/>
          <a:p>
            <a:fld id="{3134FA9B-F16D-474A-B19C-5C9449A9E1AD}" type="slidenum">
              <a:rPr lang="et-EE" smtClean="0"/>
              <a:t>‹#›</a:t>
            </a:fld>
            <a:endParaRPr lang="et-EE"/>
          </a:p>
        </p:txBody>
      </p:sp>
    </p:spTree>
    <p:extLst>
      <p:ext uri="{BB962C8B-B14F-4D97-AF65-F5344CB8AC3E}">
        <p14:creationId xmlns:p14="http://schemas.microsoft.com/office/powerpoint/2010/main" val="767258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itel ja vertikaaltekst">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p>
        </p:txBody>
      </p:sp>
      <p:sp>
        <p:nvSpPr>
          <p:cNvPr id="3" name="Vertikaalteksti kohatäide 2"/>
          <p:cNvSpPr>
            <a:spLocks noGrp="1"/>
          </p:cNvSpPr>
          <p:nvPr>
            <p:ph type="body" orient="vert" idx="1"/>
          </p:nvPr>
        </p:nvSpPr>
        <p:spPr/>
        <p:txBody>
          <a:bodyPr vert="eaVert"/>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p:cNvSpPr>
            <a:spLocks noGrp="1"/>
          </p:cNvSpPr>
          <p:nvPr>
            <p:ph type="dt" sz="half" idx="10"/>
          </p:nvPr>
        </p:nvSpPr>
        <p:spPr/>
        <p:txBody>
          <a:bodyPr/>
          <a:lstStyle/>
          <a:p>
            <a:fld id="{F72A7326-A188-4E69-9DEA-41993A286D3F}" type="datetimeFigureOut">
              <a:rPr lang="et-EE" smtClean="0"/>
              <a:t>05.02.21</a:t>
            </a:fld>
            <a:endParaRPr lang="et-EE"/>
          </a:p>
        </p:txBody>
      </p:sp>
      <p:sp>
        <p:nvSpPr>
          <p:cNvPr id="5" name="Jaluse kohatäide 4"/>
          <p:cNvSpPr>
            <a:spLocks noGrp="1"/>
          </p:cNvSpPr>
          <p:nvPr>
            <p:ph type="ftr" sz="quarter" idx="11"/>
          </p:nvPr>
        </p:nvSpPr>
        <p:spPr/>
        <p:txBody>
          <a:bodyPr/>
          <a:lstStyle/>
          <a:p>
            <a:endParaRPr lang="et-EE"/>
          </a:p>
        </p:txBody>
      </p:sp>
      <p:sp>
        <p:nvSpPr>
          <p:cNvPr id="6" name="Slaidinumbri kohatäide 5"/>
          <p:cNvSpPr>
            <a:spLocks noGrp="1"/>
          </p:cNvSpPr>
          <p:nvPr>
            <p:ph type="sldNum" sz="quarter" idx="12"/>
          </p:nvPr>
        </p:nvSpPr>
        <p:spPr/>
        <p:txBody>
          <a:bodyPr/>
          <a:lstStyle/>
          <a:p>
            <a:fld id="{3134FA9B-F16D-474A-B19C-5C9449A9E1AD}" type="slidenum">
              <a:rPr lang="et-EE" smtClean="0"/>
              <a:t>‹#›</a:t>
            </a:fld>
            <a:endParaRPr lang="et-EE"/>
          </a:p>
        </p:txBody>
      </p:sp>
    </p:spTree>
    <p:extLst>
      <p:ext uri="{BB962C8B-B14F-4D97-AF65-F5344CB8AC3E}">
        <p14:creationId xmlns:p14="http://schemas.microsoft.com/office/powerpoint/2010/main" val="2762694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altiitel ja tekst">
    <p:spTree>
      <p:nvGrpSpPr>
        <p:cNvPr id="1" name=""/>
        <p:cNvGrpSpPr/>
        <p:nvPr/>
      </p:nvGrpSpPr>
      <p:grpSpPr>
        <a:xfrm>
          <a:off x="0" y="0"/>
          <a:ext cx="0" cy="0"/>
          <a:chOff x="0" y="0"/>
          <a:chExt cx="0" cy="0"/>
        </a:xfrm>
      </p:grpSpPr>
      <p:sp>
        <p:nvSpPr>
          <p:cNvPr id="2" name="Vertikaaltiitel 1"/>
          <p:cNvSpPr>
            <a:spLocks noGrp="1"/>
          </p:cNvSpPr>
          <p:nvPr>
            <p:ph type="title" orient="vert"/>
          </p:nvPr>
        </p:nvSpPr>
        <p:spPr>
          <a:xfrm>
            <a:off x="8724900" y="365125"/>
            <a:ext cx="2628900" cy="5811838"/>
          </a:xfrm>
        </p:spPr>
        <p:txBody>
          <a:bodyPr vert="eaVert"/>
          <a:lstStyle/>
          <a:p>
            <a:r>
              <a:rPr lang="et-EE"/>
              <a:t>Muutke pealkirja laadi</a:t>
            </a:r>
          </a:p>
        </p:txBody>
      </p:sp>
      <p:sp>
        <p:nvSpPr>
          <p:cNvPr id="3" name="Vertikaalteksti kohatäide 2"/>
          <p:cNvSpPr>
            <a:spLocks noGrp="1"/>
          </p:cNvSpPr>
          <p:nvPr>
            <p:ph type="body" orient="vert" idx="1"/>
          </p:nvPr>
        </p:nvSpPr>
        <p:spPr>
          <a:xfrm>
            <a:off x="838200" y="365125"/>
            <a:ext cx="7734300" cy="5811838"/>
          </a:xfrm>
        </p:spPr>
        <p:txBody>
          <a:bodyPr vert="eaVert"/>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p:cNvSpPr>
            <a:spLocks noGrp="1"/>
          </p:cNvSpPr>
          <p:nvPr>
            <p:ph type="dt" sz="half" idx="10"/>
          </p:nvPr>
        </p:nvSpPr>
        <p:spPr/>
        <p:txBody>
          <a:bodyPr/>
          <a:lstStyle/>
          <a:p>
            <a:fld id="{F72A7326-A188-4E69-9DEA-41993A286D3F}" type="datetimeFigureOut">
              <a:rPr lang="et-EE" smtClean="0"/>
              <a:t>05.02.21</a:t>
            </a:fld>
            <a:endParaRPr lang="et-EE"/>
          </a:p>
        </p:txBody>
      </p:sp>
      <p:sp>
        <p:nvSpPr>
          <p:cNvPr id="5" name="Jaluse kohatäide 4"/>
          <p:cNvSpPr>
            <a:spLocks noGrp="1"/>
          </p:cNvSpPr>
          <p:nvPr>
            <p:ph type="ftr" sz="quarter" idx="11"/>
          </p:nvPr>
        </p:nvSpPr>
        <p:spPr/>
        <p:txBody>
          <a:bodyPr/>
          <a:lstStyle/>
          <a:p>
            <a:endParaRPr lang="et-EE"/>
          </a:p>
        </p:txBody>
      </p:sp>
      <p:sp>
        <p:nvSpPr>
          <p:cNvPr id="6" name="Slaidinumbri kohatäide 5"/>
          <p:cNvSpPr>
            <a:spLocks noGrp="1"/>
          </p:cNvSpPr>
          <p:nvPr>
            <p:ph type="sldNum" sz="quarter" idx="12"/>
          </p:nvPr>
        </p:nvSpPr>
        <p:spPr/>
        <p:txBody>
          <a:bodyPr/>
          <a:lstStyle/>
          <a:p>
            <a:fld id="{3134FA9B-F16D-474A-B19C-5C9449A9E1AD}" type="slidenum">
              <a:rPr lang="et-EE" smtClean="0"/>
              <a:t>‹#›</a:t>
            </a:fld>
            <a:endParaRPr lang="et-EE"/>
          </a:p>
        </p:txBody>
      </p:sp>
    </p:spTree>
    <p:extLst>
      <p:ext uri="{BB962C8B-B14F-4D97-AF65-F5344CB8AC3E}">
        <p14:creationId xmlns:p14="http://schemas.microsoft.com/office/powerpoint/2010/main" val="932977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itelslaid">
    <p:spTree>
      <p:nvGrpSpPr>
        <p:cNvPr id="1" name=""/>
        <p:cNvGrpSpPr/>
        <p:nvPr/>
      </p:nvGrpSpPr>
      <p:grpSpPr>
        <a:xfrm>
          <a:off x="0" y="0"/>
          <a:ext cx="0" cy="0"/>
          <a:chOff x="0" y="0"/>
          <a:chExt cx="0" cy="0"/>
        </a:xfrm>
      </p:grpSpPr>
      <p:sp>
        <p:nvSpPr>
          <p:cNvPr id="2" name="Pealkiri 1"/>
          <p:cNvSpPr>
            <a:spLocks noGrp="1"/>
          </p:cNvSpPr>
          <p:nvPr>
            <p:ph type="ctrTitle"/>
          </p:nvPr>
        </p:nvSpPr>
        <p:spPr>
          <a:xfrm>
            <a:off x="1524000" y="1122363"/>
            <a:ext cx="9144000" cy="2387600"/>
          </a:xfrm>
        </p:spPr>
        <p:txBody>
          <a:bodyPr anchor="b"/>
          <a:lstStyle>
            <a:lvl1pPr algn="ctr">
              <a:defRPr sz="6000"/>
            </a:lvl1pPr>
          </a:lstStyle>
          <a:p>
            <a:r>
              <a:rPr lang="et-EE"/>
              <a:t>Muutke pealkirja laadi</a:t>
            </a:r>
          </a:p>
        </p:txBody>
      </p:sp>
      <p:sp>
        <p:nvSpPr>
          <p:cNvPr id="3" name="Alapealkiri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a:t>Klõpsake laadi muutmiseks</a:t>
            </a:r>
          </a:p>
        </p:txBody>
      </p:sp>
      <p:sp>
        <p:nvSpPr>
          <p:cNvPr id="4" name="Kuupäeva kohatäide 3"/>
          <p:cNvSpPr>
            <a:spLocks noGrp="1"/>
          </p:cNvSpPr>
          <p:nvPr>
            <p:ph type="dt" sz="half" idx="10"/>
          </p:nvPr>
        </p:nvSpPr>
        <p:spPr/>
        <p:txBody>
          <a:bodyPr/>
          <a:lstStyle/>
          <a:p>
            <a:fld id="{E3FF5A9F-CDAA-4966-8C1A-A00663E14941}" type="datetimeFigureOut">
              <a:rPr lang="et-EE" smtClean="0">
                <a:solidFill>
                  <a:prstClr val="black">
                    <a:tint val="75000"/>
                  </a:prstClr>
                </a:solidFill>
              </a:rPr>
              <a:pPr/>
              <a:t>05.02.21</a:t>
            </a:fld>
            <a:endParaRPr lang="et-EE">
              <a:solidFill>
                <a:prstClr val="black">
                  <a:tint val="75000"/>
                </a:prstClr>
              </a:solidFill>
            </a:endParaRPr>
          </a:p>
        </p:txBody>
      </p:sp>
      <p:sp>
        <p:nvSpPr>
          <p:cNvPr id="5" name="Jaluse kohatäide 4"/>
          <p:cNvSpPr>
            <a:spLocks noGrp="1"/>
          </p:cNvSpPr>
          <p:nvPr>
            <p:ph type="ftr" sz="quarter" idx="11"/>
          </p:nvPr>
        </p:nvSpPr>
        <p:spPr/>
        <p:txBody>
          <a:bodyPr/>
          <a:lstStyle/>
          <a:p>
            <a:endParaRPr lang="et-EE">
              <a:solidFill>
                <a:prstClr val="black">
                  <a:tint val="75000"/>
                </a:prstClr>
              </a:solidFill>
            </a:endParaRPr>
          </a:p>
        </p:txBody>
      </p:sp>
      <p:sp>
        <p:nvSpPr>
          <p:cNvPr id="6" name="Slaidinumbri kohatäide 5"/>
          <p:cNvSpPr>
            <a:spLocks noGrp="1"/>
          </p:cNvSpPr>
          <p:nvPr>
            <p:ph type="sldNum" sz="quarter" idx="12"/>
          </p:nvPr>
        </p:nvSpPr>
        <p:spPr/>
        <p:txBody>
          <a:bodyPr/>
          <a:lstStyle/>
          <a:p>
            <a:fld id="{F5234B18-9C93-47D9-8D3E-E2BA29837D68}"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3381982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Pealkiri ja sisu">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p>
        </p:txBody>
      </p:sp>
      <p:sp>
        <p:nvSpPr>
          <p:cNvPr id="3" name="Sisu kohatäide 2"/>
          <p:cNvSpPr>
            <a:spLocks noGrp="1"/>
          </p:cNvSpPr>
          <p:nvPr>
            <p:ph idx="1"/>
          </p:nvPr>
        </p:nvSpPr>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p:cNvSpPr>
            <a:spLocks noGrp="1"/>
          </p:cNvSpPr>
          <p:nvPr>
            <p:ph type="dt" sz="half" idx="10"/>
          </p:nvPr>
        </p:nvSpPr>
        <p:spPr/>
        <p:txBody>
          <a:bodyPr/>
          <a:lstStyle/>
          <a:p>
            <a:fld id="{E3FF5A9F-CDAA-4966-8C1A-A00663E14941}" type="datetimeFigureOut">
              <a:rPr lang="et-EE" smtClean="0">
                <a:solidFill>
                  <a:prstClr val="black">
                    <a:tint val="75000"/>
                  </a:prstClr>
                </a:solidFill>
              </a:rPr>
              <a:pPr/>
              <a:t>05.02.21</a:t>
            </a:fld>
            <a:endParaRPr lang="et-EE">
              <a:solidFill>
                <a:prstClr val="black">
                  <a:tint val="75000"/>
                </a:prstClr>
              </a:solidFill>
            </a:endParaRPr>
          </a:p>
        </p:txBody>
      </p:sp>
      <p:sp>
        <p:nvSpPr>
          <p:cNvPr id="5" name="Jaluse kohatäide 4"/>
          <p:cNvSpPr>
            <a:spLocks noGrp="1"/>
          </p:cNvSpPr>
          <p:nvPr>
            <p:ph type="ftr" sz="quarter" idx="11"/>
          </p:nvPr>
        </p:nvSpPr>
        <p:spPr/>
        <p:txBody>
          <a:bodyPr/>
          <a:lstStyle/>
          <a:p>
            <a:endParaRPr lang="et-EE">
              <a:solidFill>
                <a:prstClr val="black">
                  <a:tint val="75000"/>
                </a:prstClr>
              </a:solidFill>
            </a:endParaRPr>
          </a:p>
        </p:txBody>
      </p:sp>
      <p:sp>
        <p:nvSpPr>
          <p:cNvPr id="6" name="Slaidinumbri kohatäide 5"/>
          <p:cNvSpPr>
            <a:spLocks noGrp="1"/>
          </p:cNvSpPr>
          <p:nvPr>
            <p:ph type="sldNum" sz="quarter" idx="12"/>
          </p:nvPr>
        </p:nvSpPr>
        <p:spPr/>
        <p:txBody>
          <a:bodyPr/>
          <a:lstStyle/>
          <a:p>
            <a:fld id="{F5234B18-9C93-47D9-8D3E-E2BA29837D68}"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19777515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Jaotise päis">
    <p:spTree>
      <p:nvGrpSpPr>
        <p:cNvPr id="1" name=""/>
        <p:cNvGrpSpPr/>
        <p:nvPr/>
      </p:nvGrpSpPr>
      <p:grpSpPr>
        <a:xfrm>
          <a:off x="0" y="0"/>
          <a:ext cx="0" cy="0"/>
          <a:chOff x="0" y="0"/>
          <a:chExt cx="0" cy="0"/>
        </a:xfrm>
      </p:grpSpPr>
      <p:sp>
        <p:nvSpPr>
          <p:cNvPr id="2" name="Pealkiri 1"/>
          <p:cNvSpPr>
            <a:spLocks noGrp="1"/>
          </p:cNvSpPr>
          <p:nvPr>
            <p:ph type="title"/>
          </p:nvPr>
        </p:nvSpPr>
        <p:spPr>
          <a:xfrm>
            <a:off x="831850" y="1709738"/>
            <a:ext cx="10515600" cy="2852737"/>
          </a:xfrm>
        </p:spPr>
        <p:txBody>
          <a:bodyPr anchor="b"/>
          <a:lstStyle>
            <a:lvl1pPr>
              <a:defRPr sz="6000"/>
            </a:lvl1pPr>
          </a:lstStyle>
          <a:p>
            <a:r>
              <a:rPr lang="et-EE"/>
              <a:t>Muutke pealkirja laadi</a:t>
            </a:r>
          </a:p>
        </p:txBody>
      </p:sp>
      <p:sp>
        <p:nvSpPr>
          <p:cNvPr id="3" name="Teksti kohatäid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t-EE"/>
              <a:t>Muutke teksti laade</a:t>
            </a:r>
          </a:p>
        </p:txBody>
      </p:sp>
      <p:sp>
        <p:nvSpPr>
          <p:cNvPr id="4" name="Kuupäeva kohatäide 3"/>
          <p:cNvSpPr>
            <a:spLocks noGrp="1"/>
          </p:cNvSpPr>
          <p:nvPr>
            <p:ph type="dt" sz="half" idx="10"/>
          </p:nvPr>
        </p:nvSpPr>
        <p:spPr/>
        <p:txBody>
          <a:bodyPr/>
          <a:lstStyle/>
          <a:p>
            <a:fld id="{E3FF5A9F-CDAA-4966-8C1A-A00663E14941}" type="datetimeFigureOut">
              <a:rPr lang="et-EE" smtClean="0">
                <a:solidFill>
                  <a:prstClr val="black">
                    <a:tint val="75000"/>
                  </a:prstClr>
                </a:solidFill>
              </a:rPr>
              <a:pPr/>
              <a:t>05.02.21</a:t>
            </a:fld>
            <a:endParaRPr lang="et-EE">
              <a:solidFill>
                <a:prstClr val="black">
                  <a:tint val="75000"/>
                </a:prstClr>
              </a:solidFill>
            </a:endParaRPr>
          </a:p>
        </p:txBody>
      </p:sp>
      <p:sp>
        <p:nvSpPr>
          <p:cNvPr id="5" name="Jaluse kohatäide 4"/>
          <p:cNvSpPr>
            <a:spLocks noGrp="1"/>
          </p:cNvSpPr>
          <p:nvPr>
            <p:ph type="ftr" sz="quarter" idx="11"/>
          </p:nvPr>
        </p:nvSpPr>
        <p:spPr/>
        <p:txBody>
          <a:bodyPr/>
          <a:lstStyle/>
          <a:p>
            <a:endParaRPr lang="et-EE">
              <a:solidFill>
                <a:prstClr val="black">
                  <a:tint val="75000"/>
                </a:prstClr>
              </a:solidFill>
            </a:endParaRPr>
          </a:p>
        </p:txBody>
      </p:sp>
      <p:sp>
        <p:nvSpPr>
          <p:cNvPr id="6" name="Slaidinumbri kohatäide 5"/>
          <p:cNvSpPr>
            <a:spLocks noGrp="1"/>
          </p:cNvSpPr>
          <p:nvPr>
            <p:ph type="sldNum" sz="quarter" idx="12"/>
          </p:nvPr>
        </p:nvSpPr>
        <p:spPr/>
        <p:txBody>
          <a:bodyPr/>
          <a:lstStyle/>
          <a:p>
            <a:fld id="{F5234B18-9C93-47D9-8D3E-E2BA29837D68}"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3641935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Kaks sisu">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p>
        </p:txBody>
      </p:sp>
      <p:sp>
        <p:nvSpPr>
          <p:cNvPr id="3" name="Sisu kohatäide 2"/>
          <p:cNvSpPr>
            <a:spLocks noGrp="1"/>
          </p:cNvSpPr>
          <p:nvPr>
            <p:ph sz="half" idx="1"/>
          </p:nvPr>
        </p:nvSpPr>
        <p:spPr>
          <a:xfrm>
            <a:off x="838200" y="1825625"/>
            <a:ext cx="5181600" cy="4351338"/>
          </a:xfrm>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4" name="Sisu kohatäide 3"/>
          <p:cNvSpPr>
            <a:spLocks noGrp="1"/>
          </p:cNvSpPr>
          <p:nvPr>
            <p:ph sz="half" idx="2"/>
          </p:nvPr>
        </p:nvSpPr>
        <p:spPr>
          <a:xfrm>
            <a:off x="6172200" y="1825625"/>
            <a:ext cx="5181600" cy="4351338"/>
          </a:xfrm>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5" name="Kuupäeva kohatäide 4"/>
          <p:cNvSpPr>
            <a:spLocks noGrp="1"/>
          </p:cNvSpPr>
          <p:nvPr>
            <p:ph type="dt" sz="half" idx="10"/>
          </p:nvPr>
        </p:nvSpPr>
        <p:spPr/>
        <p:txBody>
          <a:bodyPr/>
          <a:lstStyle/>
          <a:p>
            <a:fld id="{E3FF5A9F-CDAA-4966-8C1A-A00663E14941}" type="datetimeFigureOut">
              <a:rPr lang="et-EE" smtClean="0">
                <a:solidFill>
                  <a:prstClr val="black">
                    <a:tint val="75000"/>
                  </a:prstClr>
                </a:solidFill>
              </a:rPr>
              <a:pPr/>
              <a:t>05.02.21</a:t>
            </a:fld>
            <a:endParaRPr lang="et-EE">
              <a:solidFill>
                <a:prstClr val="black">
                  <a:tint val="75000"/>
                </a:prstClr>
              </a:solidFill>
            </a:endParaRPr>
          </a:p>
        </p:txBody>
      </p:sp>
      <p:sp>
        <p:nvSpPr>
          <p:cNvPr id="6" name="Jaluse kohatäide 5"/>
          <p:cNvSpPr>
            <a:spLocks noGrp="1"/>
          </p:cNvSpPr>
          <p:nvPr>
            <p:ph type="ftr" sz="quarter" idx="11"/>
          </p:nvPr>
        </p:nvSpPr>
        <p:spPr/>
        <p:txBody>
          <a:bodyPr/>
          <a:lstStyle/>
          <a:p>
            <a:endParaRPr lang="et-EE">
              <a:solidFill>
                <a:prstClr val="black">
                  <a:tint val="75000"/>
                </a:prstClr>
              </a:solidFill>
            </a:endParaRPr>
          </a:p>
        </p:txBody>
      </p:sp>
      <p:sp>
        <p:nvSpPr>
          <p:cNvPr id="7" name="Slaidinumbri kohatäide 6"/>
          <p:cNvSpPr>
            <a:spLocks noGrp="1"/>
          </p:cNvSpPr>
          <p:nvPr>
            <p:ph type="sldNum" sz="quarter" idx="12"/>
          </p:nvPr>
        </p:nvSpPr>
        <p:spPr/>
        <p:txBody>
          <a:bodyPr/>
          <a:lstStyle/>
          <a:p>
            <a:fld id="{F5234B18-9C93-47D9-8D3E-E2BA29837D68}"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14740477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õrdlus">
    <p:spTree>
      <p:nvGrpSpPr>
        <p:cNvPr id="1" name=""/>
        <p:cNvGrpSpPr/>
        <p:nvPr/>
      </p:nvGrpSpPr>
      <p:grpSpPr>
        <a:xfrm>
          <a:off x="0" y="0"/>
          <a:ext cx="0" cy="0"/>
          <a:chOff x="0" y="0"/>
          <a:chExt cx="0" cy="0"/>
        </a:xfrm>
      </p:grpSpPr>
      <p:sp>
        <p:nvSpPr>
          <p:cNvPr id="2" name="Pealkiri 1"/>
          <p:cNvSpPr>
            <a:spLocks noGrp="1"/>
          </p:cNvSpPr>
          <p:nvPr>
            <p:ph type="title"/>
          </p:nvPr>
        </p:nvSpPr>
        <p:spPr>
          <a:xfrm>
            <a:off x="839788" y="365125"/>
            <a:ext cx="10515600" cy="1325563"/>
          </a:xfrm>
        </p:spPr>
        <p:txBody>
          <a:bodyPr/>
          <a:lstStyle/>
          <a:p>
            <a:r>
              <a:rPr lang="et-EE"/>
              <a:t>Muutke pealkirja laadi</a:t>
            </a:r>
          </a:p>
        </p:txBody>
      </p:sp>
      <p:sp>
        <p:nvSpPr>
          <p:cNvPr id="3" name="Teksti kohatäid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Muutke teksti laade</a:t>
            </a:r>
          </a:p>
        </p:txBody>
      </p:sp>
      <p:sp>
        <p:nvSpPr>
          <p:cNvPr id="4" name="Sisu kohatäide 3"/>
          <p:cNvSpPr>
            <a:spLocks noGrp="1"/>
          </p:cNvSpPr>
          <p:nvPr>
            <p:ph sz="half" idx="2"/>
          </p:nvPr>
        </p:nvSpPr>
        <p:spPr>
          <a:xfrm>
            <a:off x="839788" y="2505075"/>
            <a:ext cx="5157787" cy="3684588"/>
          </a:xfrm>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5" name="Teksti kohatäid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Muutke teksti laade</a:t>
            </a:r>
          </a:p>
        </p:txBody>
      </p:sp>
      <p:sp>
        <p:nvSpPr>
          <p:cNvPr id="6" name="Sisu kohatäide 5"/>
          <p:cNvSpPr>
            <a:spLocks noGrp="1"/>
          </p:cNvSpPr>
          <p:nvPr>
            <p:ph sz="quarter" idx="4"/>
          </p:nvPr>
        </p:nvSpPr>
        <p:spPr>
          <a:xfrm>
            <a:off x="6172200" y="2505075"/>
            <a:ext cx="5183188" cy="3684588"/>
          </a:xfrm>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7" name="Kuupäeva kohatäide 6"/>
          <p:cNvSpPr>
            <a:spLocks noGrp="1"/>
          </p:cNvSpPr>
          <p:nvPr>
            <p:ph type="dt" sz="half" idx="10"/>
          </p:nvPr>
        </p:nvSpPr>
        <p:spPr/>
        <p:txBody>
          <a:bodyPr/>
          <a:lstStyle/>
          <a:p>
            <a:fld id="{E3FF5A9F-CDAA-4966-8C1A-A00663E14941}" type="datetimeFigureOut">
              <a:rPr lang="et-EE" smtClean="0">
                <a:solidFill>
                  <a:prstClr val="black">
                    <a:tint val="75000"/>
                  </a:prstClr>
                </a:solidFill>
              </a:rPr>
              <a:pPr/>
              <a:t>05.02.21</a:t>
            </a:fld>
            <a:endParaRPr lang="et-EE">
              <a:solidFill>
                <a:prstClr val="black">
                  <a:tint val="75000"/>
                </a:prstClr>
              </a:solidFill>
            </a:endParaRPr>
          </a:p>
        </p:txBody>
      </p:sp>
      <p:sp>
        <p:nvSpPr>
          <p:cNvPr id="8" name="Jaluse kohatäide 7"/>
          <p:cNvSpPr>
            <a:spLocks noGrp="1"/>
          </p:cNvSpPr>
          <p:nvPr>
            <p:ph type="ftr" sz="quarter" idx="11"/>
          </p:nvPr>
        </p:nvSpPr>
        <p:spPr/>
        <p:txBody>
          <a:bodyPr/>
          <a:lstStyle/>
          <a:p>
            <a:endParaRPr lang="et-EE">
              <a:solidFill>
                <a:prstClr val="black">
                  <a:tint val="75000"/>
                </a:prstClr>
              </a:solidFill>
            </a:endParaRPr>
          </a:p>
        </p:txBody>
      </p:sp>
      <p:sp>
        <p:nvSpPr>
          <p:cNvPr id="9" name="Slaidinumbri kohatäide 8"/>
          <p:cNvSpPr>
            <a:spLocks noGrp="1"/>
          </p:cNvSpPr>
          <p:nvPr>
            <p:ph type="sldNum" sz="quarter" idx="12"/>
          </p:nvPr>
        </p:nvSpPr>
        <p:spPr/>
        <p:txBody>
          <a:bodyPr/>
          <a:lstStyle/>
          <a:p>
            <a:fld id="{F5234B18-9C93-47D9-8D3E-E2BA29837D68}"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8528083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inult pealkiri">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p>
        </p:txBody>
      </p:sp>
      <p:sp>
        <p:nvSpPr>
          <p:cNvPr id="3" name="Kuupäeva kohatäide 2"/>
          <p:cNvSpPr>
            <a:spLocks noGrp="1"/>
          </p:cNvSpPr>
          <p:nvPr>
            <p:ph type="dt" sz="half" idx="10"/>
          </p:nvPr>
        </p:nvSpPr>
        <p:spPr/>
        <p:txBody>
          <a:bodyPr/>
          <a:lstStyle/>
          <a:p>
            <a:fld id="{E3FF5A9F-CDAA-4966-8C1A-A00663E14941}" type="datetimeFigureOut">
              <a:rPr lang="et-EE" smtClean="0">
                <a:solidFill>
                  <a:prstClr val="black">
                    <a:tint val="75000"/>
                  </a:prstClr>
                </a:solidFill>
              </a:rPr>
              <a:pPr/>
              <a:t>05.02.21</a:t>
            </a:fld>
            <a:endParaRPr lang="et-EE">
              <a:solidFill>
                <a:prstClr val="black">
                  <a:tint val="75000"/>
                </a:prstClr>
              </a:solidFill>
            </a:endParaRPr>
          </a:p>
        </p:txBody>
      </p:sp>
      <p:sp>
        <p:nvSpPr>
          <p:cNvPr id="4" name="Jaluse kohatäide 3"/>
          <p:cNvSpPr>
            <a:spLocks noGrp="1"/>
          </p:cNvSpPr>
          <p:nvPr>
            <p:ph type="ftr" sz="quarter" idx="11"/>
          </p:nvPr>
        </p:nvSpPr>
        <p:spPr/>
        <p:txBody>
          <a:bodyPr/>
          <a:lstStyle/>
          <a:p>
            <a:endParaRPr lang="et-EE">
              <a:solidFill>
                <a:prstClr val="black">
                  <a:tint val="75000"/>
                </a:prstClr>
              </a:solidFill>
            </a:endParaRPr>
          </a:p>
        </p:txBody>
      </p:sp>
      <p:sp>
        <p:nvSpPr>
          <p:cNvPr id="5" name="Slaidinumbri kohatäide 4"/>
          <p:cNvSpPr>
            <a:spLocks noGrp="1"/>
          </p:cNvSpPr>
          <p:nvPr>
            <p:ph type="sldNum" sz="quarter" idx="12"/>
          </p:nvPr>
        </p:nvSpPr>
        <p:spPr/>
        <p:txBody>
          <a:bodyPr/>
          <a:lstStyle/>
          <a:p>
            <a:fld id="{F5234B18-9C93-47D9-8D3E-E2BA29837D68}"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18017144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ühi">
    <p:spTree>
      <p:nvGrpSpPr>
        <p:cNvPr id="1" name=""/>
        <p:cNvGrpSpPr/>
        <p:nvPr/>
      </p:nvGrpSpPr>
      <p:grpSpPr>
        <a:xfrm>
          <a:off x="0" y="0"/>
          <a:ext cx="0" cy="0"/>
          <a:chOff x="0" y="0"/>
          <a:chExt cx="0" cy="0"/>
        </a:xfrm>
      </p:grpSpPr>
      <p:sp>
        <p:nvSpPr>
          <p:cNvPr id="2" name="Kuupäeva kohatäide 1"/>
          <p:cNvSpPr>
            <a:spLocks noGrp="1"/>
          </p:cNvSpPr>
          <p:nvPr>
            <p:ph type="dt" sz="half" idx="10"/>
          </p:nvPr>
        </p:nvSpPr>
        <p:spPr/>
        <p:txBody>
          <a:bodyPr/>
          <a:lstStyle/>
          <a:p>
            <a:fld id="{E3FF5A9F-CDAA-4966-8C1A-A00663E14941}" type="datetimeFigureOut">
              <a:rPr lang="et-EE" smtClean="0">
                <a:solidFill>
                  <a:prstClr val="black">
                    <a:tint val="75000"/>
                  </a:prstClr>
                </a:solidFill>
              </a:rPr>
              <a:pPr/>
              <a:t>05.02.21</a:t>
            </a:fld>
            <a:endParaRPr lang="et-EE">
              <a:solidFill>
                <a:prstClr val="black">
                  <a:tint val="75000"/>
                </a:prstClr>
              </a:solidFill>
            </a:endParaRPr>
          </a:p>
        </p:txBody>
      </p:sp>
      <p:sp>
        <p:nvSpPr>
          <p:cNvPr id="3" name="Jaluse kohatäide 2"/>
          <p:cNvSpPr>
            <a:spLocks noGrp="1"/>
          </p:cNvSpPr>
          <p:nvPr>
            <p:ph type="ftr" sz="quarter" idx="11"/>
          </p:nvPr>
        </p:nvSpPr>
        <p:spPr/>
        <p:txBody>
          <a:bodyPr/>
          <a:lstStyle/>
          <a:p>
            <a:endParaRPr lang="et-EE">
              <a:solidFill>
                <a:prstClr val="black">
                  <a:tint val="75000"/>
                </a:prstClr>
              </a:solidFill>
            </a:endParaRPr>
          </a:p>
        </p:txBody>
      </p:sp>
      <p:sp>
        <p:nvSpPr>
          <p:cNvPr id="4" name="Slaidinumbri kohatäide 3"/>
          <p:cNvSpPr>
            <a:spLocks noGrp="1"/>
          </p:cNvSpPr>
          <p:nvPr>
            <p:ph type="sldNum" sz="quarter" idx="12"/>
          </p:nvPr>
        </p:nvSpPr>
        <p:spPr/>
        <p:txBody>
          <a:bodyPr/>
          <a:lstStyle/>
          <a:p>
            <a:fld id="{F5234B18-9C93-47D9-8D3E-E2BA29837D68}"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12254076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Pealdisega sisu">
    <p:spTree>
      <p:nvGrpSpPr>
        <p:cNvPr id="1" name=""/>
        <p:cNvGrpSpPr/>
        <p:nvPr/>
      </p:nvGrpSpPr>
      <p:grpSpPr>
        <a:xfrm>
          <a:off x="0" y="0"/>
          <a:ext cx="0" cy="0"/>
          <a:chOff x="0" y="0"/>
          <a:chExt cx="0" cy="0"/>
        </a:xfrm>
      </p:grpSpPr>
      <p:sp>
        <p:nvSpPr>
          <p:cNvPr id="2" name="Pealkiri 1"/>
          <p:cNvSpPr>
            <a:spLocks noGrp="1"/>
          </p:cNvSpPr>
          <p:nvPr>
            <p:ph type="title"/>
          </p:nvPr>
        </p:nvSpPr>
        <p:spPr>
          <a:xfrm>
            <a:off x="839788" y="457200"/>
            <a:ext cx="3932237" cy="1600200"/>
          </a:xfrm>
        </p:spPr>
        <p:txBody>
          <a:bodyPr anchor="b"/>
          <a:lstStyle>
            <a:lvl1pPr>
              <a:defRPr sz="3200"/>
            </a:lvl1pPr>
          </a:lstStyle>
          <a:p>
            <a:r>
              <a:rPr lang="et-EE"/>
              <a:t>Muutke pealkirja laadi</a:t>
            </a:r>
          </a:p>
        </p:txBody>
      </p:sp>
      <p:sp>
        <p:nvSpPr>
          <p:cNvPr id="3" name="Sisu kohatäid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4" name="Teksti kohatäid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Muutke teksti laade</a:t>
            </a:r>
          </a:p>
        </p:txBody>
      </p:sp>
      <p:sp>
        <p:nvSpPr>
          <p:cNvPr id="5" name="Kuupäeva kohatäide 4"/>
          <p:cNvSpPr>
            <a:spLocks noGrp="1"/>
          </p:cNvSpPr>
          <p:nvPr>
            <p:ph type="dt" sz="half" idx="10"/>
          </p:nvPr>
        </p:nvSpPr>
        <p:spPr/>
        <p:txBody>
          <a:bodyPr/>
          <a:lstStyle/>
          <a:p>
            <a:fld id="{E3FF5A9F-CDAA-4966-8C1A-A00663E14941}" type="datetimeFigureOut">
              <a:rPr lang="et-EE" smtClean="0">
                <a:solidFill>
                  <a:prstClr val="black">
                    <a:tint val="75000"/>
                  </a:prstClr>
                </a:solidFill>
              </a:rPr>
              <a:pPr/>
              <a:t>05.02.21</a:t>
            </a:fld>
            <a:endParaRPr lang="et-EE">
              <a:solidFill>
                <a:prstClr val="black">
                  <a:tint val="75000"/>
                </a:prstClr>
              </a:solidFill>
            </a:endParaRPr>
          </a:p>
        </p:txBody>
      </p:sp>
      <p:sp>
        <p:nvSpPr>
          <p:cNvPr id="6" name="Jaluse kohatäide 5"/>
          <p:cNvSpPr>
            <a:spLocks noGrp="1"/>
          </p:cNvSpPr>
          <p:nvPr>
            <p:ph type="ftr" sz="quarter" idx="11"/>
          </p:nvPr>
        </p:nvSpPr>
        <p:spPr/>
        <p:txBody>
          <a:bodyPr/>
          <a:lstStyle/>
          <a:p>
            <a:endParaRPr lang="et-EE">
              <a:solidFill>
                <a:prstClr val="black">
                  <a:tint val="75000"/>
                </a:prstClr>
              </a:solidFill>
            </a:endParaRPr>
          </a:p>
        </p:txBody>
      </p:sp>
      <p:sp>
        <p:nvSpPr>
          <p:cNvPr id="7" name="Slaidinumbri kohatäide 6"/>
          <p:cNvSpPr>
            <a:spLocks noGrp="1"/>
          </p:cNvSpPr>
          <p:nvPr>
            <p:ph type="sldNum" sz="quarter" idx="12"/>
          </p:nvPr>
        </p:nvSpPr>
        <p:spPr/>
        <p:txBody>
          <a:bodyPr/>
          <a:lstStyle/>
          <a:p>
            <a:fld id="{F5234B18-9C93-47D9-8D3E-E2BA29837D68}"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2948555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ldiallkirjaga pilt">
    <p:spTree>
      <p:nvGrpSpPr>
        <p:cNvPr id="1" name=""/>
        <p:cNvGrpSpPr/>
        <p:nvPr/>
      </p:nvGrpSpPr>
      <p:grpSpPr>
        <a:xfrm>
          <a:off x="0" y="0"/>
          <a:ext cx="0" cy="0"/>
          <a:chOff x="0" y="0"/>
          <a:chExt cx="0" cy="0"/>
        </a:xfrm>
      </p:grpSpPr>
      <p:sp>
        <p:nvSpPr>
          <p:cNvPr id="2" name="Pealkiri 1"/>
          <p:cNvSpPr>
            <a:spLocks noGrp="1"/>
          </p:cNvSpPr>
          <p:nvPr>
            <p:ph type="title"/>
          </p:nvPr>
        </p:nvSpPr>
        <p:spPr>
          <a:xfrm>
            <a:off x="839788" y="457200"/>
            <a:ext cx="3932237" cy="1600200"/>
          </a:xfrm>
        </p:spPr>
        <p:txBody>
          <a:bodyPr anchor="b"/>
          <a:lstStyle>
            <a:lvl1pPr>
              <a:defRPr sz="3200"/>
            </a:lvl1pPr>
          </a:lstStyle>
          <a:p>
            <a:r>
              <a:rPr lang="et-EE"/>
              <a:t>Muutke pealkirja laadi</a:t>
            </a:r>
          </a:p>
        </p:txBody>
      </p:sp>
      <p:sp>
        <p:nvSpPr>
          <p:cNvPr id="3" name="Pildi kohatäi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t-EE"/>
          </a:p>
        </p:txBody>
      </p:sp>
      <p:sp>
        <p:nvSpPr>
          <p:cNvPr id="4" name="Teksti kohatäid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Muutke teksti laade</a:t>
            </a:r>
          </a:p>
        </p:txBody>
      </p:sp>
      <p:sp>
        <p:nvSpPr>
          <p:cNvPr id="5" name="Kuupäeva kohatäide 4"/>
          <p:cNvSpPr>
            <a:spLocks noGrp="1"/>
          </p:cNvSpPr>
          <p:nvPr>
            <p:ph type="dt" sz="half" idx="10"/>
          </p:nvPr>
        </p:nvSpPr>
        <p:spPr/>
        <p:txBody>
          <a:bodyPr/>
          <a:lstStyle/>
          <a:p>
            <a:fld id="{E3FF5A9F-CDAA-4966-8C1A-A00663E14941}" type="datetimeFigureOut">
              <a:rPr lang="et-EE" smtClean="0">
                <a:solidFill>
                  <a:prstClr val="black">
                    <a:tint val="75000"/>
                  </a:prstClr>
                </a:solidFill>
              </a:rPr>
              <a:pPr/>
              <a:t>05.02.21</a:t>
            </a:fld>
            <a:endParaRPr lang="et-EE">
              <a:solidFill>
                <a:prstClr val="black">
                  <a:tint val="75000"/>
                </a:prstClr>
              </a:solidFill>
            </a:endParaRPr>
          </a:p>
        </p:txBody>
      </p:sp>
      <p:sp>
        <p:nvSpPr>
          <p:cNvPr id="6" name="Jaluse kohatäide 5"/>
          <p:cNvSpPr>
            <a:spLocks noGrp="1"/>
          </p:cNvSpPr>
          <p:nvPr>
            <p:ph type="ftr" sz="quarter" idx="11"/>
          </p:nvPr>
        </p:nvSpPr>
        <p:spPr/>
        <p:txBody>
          <a:bodyPr/>
          <a:lstStyle/>
          <a:p>
            <a:endParaRPr lang="et-EE">
              <a:solidFill>
                <a:prstClr val="black">
                  <a:tint val="75000"/>
                </a:prstClr>
              </a:solidFill>
            </a:endParaRPr>
          </a:p>
        </p:txBody>
      </p:sp>
      <p:sp>
        <p:nvSpPr>
          <p:cNvPr id="7" name="Slaidinumbri kohatäide 6"/>
          <p:cNvSpPr>
            <a:spLocks noGrp="1"/>
          </p:cNvSpPr>
          <p:nvPr>
            <p:ph type="sldNum" sz="quarter" idx="12"/>
          </p:nvPr>
        </p:nvSpPr>
        <p:spPr/>
        <p:txBody>
          <a:bodyPr/>
          <a:lstStyle/>
          <a:p>
            <a:fld id="{F5234B18-9C93-47D9-8D3E-E2BA29837D68}"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2380848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itel ja vertikaaltekst">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p>
        </p:txBody>
      </p:sp>
      <p:sp>
        <p:nvSpPr>
          <p:cNvPr id="3" name="Vertikaalteksti kohatäide 2"/>
          <p:cNvSpPr>
            <a:spLocks noGrp="1"/>
          </p:cNvSpPr>
          <p:nvPr>
            <p:ph type="body" orient="vert" idx="1"/>
          </p:nvPr>
        </p:nvSpPr>
        <p:spPr/>
        <p:txBody>
          <a:bodyPr vert="eaVert"/>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p:cNvSpPr>
            <a:spLocks noGrp="1"/>
          </p:cNvSpPr>
          <p:nvPr>
            <p:ph type="dt" sz="half" idx="10"/>
          </p:nvPr>
        </p:nvSpPr>
        <p:spPr/>
        <p:txBody>
          <a:bodyPr/>
          <a:lstStyle/>
          <a:p>
            <a:fld id="{E3FF5A9F-CDAA-4966-8C1A-A00663E14941}" type="datetimeFigureOut">
              <a:rPr lang="et-EE" smtClean="0">
                <a:solidFill>
                  <a:prstClr val="black">
                    <a:tint val="75000"/>
                  </a:prstClr>
                </a:solidFill>
              </a:rPr>
              <a:pPr/>
              <a:t>05.02.21</a:t>
            </a:fld>
            <a:endParaRPr lang="et-EE">
              <a:solidFill>
                <a:prstClr val="black">
                  <a:tint val="75000"/>
                </a:prstClr>
              </a:solidFill>
            </a:endParaRPr>
          </a:p>
        </p:txBody>
      </p:sp>
      <p:sp>
        <p:nvSpPr>
          <p:cNvPr id="5" name="Jaluse kohatäide 4"/>
          <p:cNvSpPr>
            <a:spLocks noGrp="1"/>
          </p:cNvSpPr>
          <p:nvPr>
            <p:ph type="ftr" sz="quarter" idx="11"/>
          </p:nvPr>
        </p:nvSpPr>
        <p:spPr/>
        <p:txBody>
          <a:bodyPr/>
          <a:lstStyle/>
          <a:p>
            <a:endParaRPr lang="et-EE">
              <a:solidFill>
                <a:prstClr val="black">
                  <a:tint val="75000"/>
                </a:prstClr>
              </a:solidFill>
            </a:endParaRPr>
          </a:p>
        </p:txBody>
      </p:sp>
      <p:sp>
        <p:nvSpPr>
          <p:cNvPr id="6" name="Slaidinumbri kohatäide 5"/>
          <p:cNvSpPr>
            <a:spLocks noGrp="1"/>
          </p:cNvSpPr>
          <p:nvPr>
            <p:ph type="sldNum" sz="quarter" idx="12"/>
          </p:nvPr>
        </p:nvSpPr>
        <p:spPr/>
        <p:txBody>
          <a:bodyPr/>
          <a:lstStyle/>
          <a:p>
            <a:fld id="{F5234B18-9C93-47D9-8D3E-E2BA29837D68}"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25891113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altiitel ja tekst">
    <p:spTree>
      <p:nvGrpSpPr>
        <p:cNvPr id="1" name=""/>
        <p:cNvGrpSpPr/>
        <p:nvPr/>
      </p:nvGrpSpPr>
      <p:grpSpPr>
        <a:xfrm>
          <a:off x="0" y="0"/>
          <a:ext cx="0" cy="0"/>
          <a:chOff x="0" y="0"/>
          <a:chExt cx="0" cy="0"/>
        </a:xfrm>
      </p:grpSpPr>
      <p:sp>
        <p:nvSpPr>
          <p:cNvPr id="2" name="Vertikaaltiitel 1"/>
          <p:cNvSpPr>
            <a:spLocks noGrp="1"/>
          </p:cNvSpPr>
          <p:nvPr>
            <p:ph type="title" orient="vert"/>
          </p:nvPr>
        </p:nvSpPr>
        <p:spPr>
          <a:xfrm>
            <a:off x="8724900" y="365125"/>
            <a:ext cx="2628900" cy="5811838"/>
          </a:xfrm>
        </p:spPr>
        <p:txBody>
          <a:bodyPr vert="eaVert"/>
          <a:lstStyle/>
          <a:p>
            <a:r>
              <a:rPr lang="et-EE"/>
              <a:t>Muutke pealkirja laadi</a:t>
            </a:r>
          </a:p>
        </p:txBody>
      </p:sp>
      <p:sp>
        <p:nvSpPr>
          <p:cNvPr id="3" name="Vertikaalteksti kohatäide 2"/>
          <p:cNvSpPr>
            <a:spLocks noGrp="1"/>
          </p:cNvSpPr>
          <p:nvPr>
            <p:ph type="body" orient="vert" idx="1"/>
          </p:nvPr>
        </p:nvSpPr>
        <p:spPr>
          <a:xfrm>
            <a:off x="838200" y="365125"/>
            <a:ext cx="7734300" cy="5811838"/>
          </a:xfrm>
        </p:spPr>
        <p:txBody>
          <a:bodyPr vert="eaVert"/>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p:cNvSpPr>
            <a:spLocks noGrp="1"/>
          </p:cNvSpPr>
          <p:nvPr>
            <p:ph type="dt" sz="half" idx="10"/>
          </p:nvPr>
        </p:nvSpPr>
        <p:spPr/>
        <p:txBody>
          <a:bodyPr/>
          <a:lstStyle/>
          <a:p>
            <a:fld id="{E3FF5A9F-CDAA-4966-8C1A-A00663E14941}" type="datetimeFigureOut">
              <a:rPr lang="et-EE" smtClean="0">
                <a:solidFill>
                  <a:prstClr val="black">
                    <a:tint val="75000"/>
                  </a:prstClr>
                </a:solidFill>
              </a:rPr>
              <a:pPr/>
              <a:t>05.02.21</a:t>
            </a:fld>
            <a:endParaRPr lang="et-EE">
              <a:solidFill>
                <a:prstClr val="black">
                  <a:tint val="75000"/>
                </a:prstClr>
              </a:solidFill>
            </a:endParaRPr>
          </a:p>
        </p:txBody>
      </p:sp>
      <p:sp>
        <p:nvSpPr>
          <p:cNvPr id="5" name="Jaluse kohatäide 4"/>
          <p:cNvSpPr>
            <a:spLocks noGrp="1"/>
          </p:cNvSpPr>
          <p:nvPr>
            <p:ph type="ftr" sz="quarter" idx="11"/>
          </p:nvPr>
        </p:nvSpPr>
        <p:spPr/>
        <p:txBody>
          <a:bodyPr/>
          <a:lstStyle/>
          <a:p>
            <a:endParaRPr lang="et-EE">
              <a:solidFill>
                <a:prstClr val="black">
                  <a:tint val="75000"/>
                </a:prstClr>
              </a:solidFill>
            </a:endParaRPr>
          </a:p>
        </p:txBody>
      </p:sp>
      <p:sp>
        <p:nvSpPr>
          <p:cNvPr id="6" name="Slaidinumbri kohatäide 5"/>
          <p:cNvSpPr>
            <a:spLocks noGrp="1"/>
          </p:cNvSpPr>
          <p:nvPr>
            <p:ph type="sldNum" sz="quarter" idx="12"/>
          </p:nvPr>
        </p:nvSpPr>
        <p:spPr/>
        <p:txBody>
          <a:bodyPr/>
          <a:lstStyle/>
          <a:p>
            <a:fld id="{F5234B18-9C93-47D9-8D3E-E2BA29837D68}"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1319251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ealkirja kohatäid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t-EE"/>
              <a:t>Muutke pealkirja laadi</a:t>
            </a:r>
          </a:p>
        </p:txBody>
      </p:sp>
      <p:sp>
        <p:nvSpPr>
          <p:cNvPr id="3" name="Teksti kohatäid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2A7326-A188-4E69-9DEA-41993A286D3F}" type="datetimeFigureOut">
              <a:rPr lang="et-EE" smtClean="0"/>
              <a:t>05.02.21</a:t>
            </a:fld>
            <a:endParaRPr lang="et-EE"/>
          </a:p>
        </p:txBody>
      </p:sp>
      <p:sp>
        <p:nvSpPr>
          <p:cNvPr id="5" name="Jaluse kohatäid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t-EE"/>
          </a:p>
        </p:txBody>
      </p:sp>
      <p:sp>
        <p:nvSpPr>
          <p:cNvPr id="6" name="Slaidinumbri kohatä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34FA9B-F16D-474A-B19C-5C9449A9E1AD}" type="slidenum">
              <a:rPr lang="et-EE" smtClean="0"/>
              <a:t>‹#›</a:t>
            </a:fld>
            <a:endParaRPr lang="et-EE"/>
          </a:p>
        </p:txBody>
      </p:sp>
    </p:spTree>
    <p:extLst>
      <p:ext uri="{BB962C8B-B14F-4D97-AF65-F5344CB8AC3E}">
        <p14:creationId xmlns:p14="http://schemas.microsoft.com/office/powerpoint/2010/main" val="4105077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ealkirja kohatäid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t-EE"/>
              <a:t>Muutke pealkirja laadi</a:t>
            </a:r>
          </a:p>
        </p:txBody>
      </p:sp>
      <p:sp>
        <p:nvSpPr>
          <p:cNvPr id="3" name="Teksti kohatäid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F5A9F-CDAA-4966-8C1A-A00663E14941}" type="datetimeFigureOut">
              <a:rPr lang="et-EE" smtClean="0">
                <a:solidFill>
                  <a:prstClr val="black">
                    <a:tint val="75000"/>
                  </a:prstClr>
                </a:solidFill>
              </a:rPr>
              <a:pPr/>
              <a:t>05.02.21</a:t>
            </a:fld>
            <a:endParaRPr lang="et-EE">
              <a:solidFill>
                <a:prstClr val="black">
                  <a:tint val="75000"/>
                </a:prstClr>
              </a:solidFill>
            </a:endParaRPr>
          </a:p>
        </p:txBody>
      </p:sp>
      <p:sp>
        <p:nvSpPr>
          <p:cNvPr id="5" name="Jaluse kohatäid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t-EE">
              <a:solidFill>
                <a:prstClr val="black">
                  <a:tint val="75000"/>
                </a:prstClr>
              </a:solidFill>
            </a:endParaRPr>
          </a:p>
        </p:txBody>
      </p:sp>
      <p:sp>
        <p:nvSpPr>
          <p:cNvPr id="6" name="Slaidinumbri kohatä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234B18-9C93-47D9-8D3E-E2BA29837D68}"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16727062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hyperlink" Target="http://sm.ee/et/sotsiaalhuvitised-ja-toetused" TargetMode="External"/><Relationship Id="rId13" Type="http://schemas.openxmlformats.org/officeDocument/2006/relationships/image" Target="../media/image3.png"/><Relationship Id="rId3" Type="http://schemas.openxmlformats.org/officeDocument/2006/relationships/hyperlink" Target="http://sm.ee/et/rahvatervis" TargetMode="External"/><Relationship Id="rId7" Type="http://schemas.openxmlformats.org/officeDocument/2006/relationships/hyperlink" Target="https://www.sm.ee/et/tookeskkond-ja-toosuhted" TargetMode="External"/><Relationship Id="rId12" Type="http://schemas.openxmlformats.org/officeDocument/2006/relationships/hyperlink" Target="http://sm.ee/et/vordne-kohtlemine-0" TargetMode="External"/><Relationship Id="rId2" Type="http://schemas.openxmlformats.org/officeDocument/2006/relationships/hyperlink" Target="https://www.sm.ee/et/tervis" TargetMode="External"/><Relationship Id="rId1" Type="http://schemas.openxmlformats.org/officeDocument/2006/relationships/slideLayout" Target="../slideLayouts/slideLayout13.xml"/><Relationship Id="rId6" Type="http://schemas.openxmlformats.org/officeDocument/2006/relationships/hyperlink" Target="https://www.sm.ee/et/toohoive" TargetMode="External"/><Relationship Id="rId11" Type="http://schemas.openxmlformats.org/officeDocument/2006/relationships/hyperlink" Target="http://sm.ee/et/sooline-vordoiguslikkus-ja-vagivald" TargetMode="External"/><Relationship Id="rId5" Type="http://schemas.openxmlformats.org/officeDocument/2006/relationships/hyperlink" Target="http://sm.ee/et/ravimid-ja-meditsiiniseadmed-0" TargetMode="External"/><Relationship Id="rId10" Type="http://schemas.openxmlformats.org/officeDocument/2006/relationships/hyperlink" Target="https://www.sm.ee/et/lapsed-ja-pere2" TargetMode="External"/><Relationship Id="rId4" Type="http://schemas.openxmlformats.org/officeDocument/2006/relationships/hyperlink" Target="http://sm.ee/et/e-tervis" TargetMode="External"/><Relationship Id="rId9" Type="http://schemas.openxmlformats.org/officeDocument/2006/relationships/hyperlink" Target="http://sm.ee/et/sotsiaalteenused" TargetMode="External"/><Relationship Id="rId1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hyperlink" Target="https://www.tehik.ee/" TargetMode="External"/><Relationship Id="rId3" Type="http://schemas.openxmlformats.org/officeDocument/2006/relationships/hyperlink" Target="https://terviseamet.ee/info/uudised.html" TargetMode="External"/><Relationship Id="rId7" Type="http://schemas.openxmlformats.org/officeDocument/2006/relationships/hyperlink" Target="http://www.astangu.ee/" TargetMode="External"/><Relationship Id="rId2" Type="http://schemas.openxmlformats.org/officeDocument/2006/relationships/hyperlink" Target="https://www.sotsiaalkindlustusamet.ee/" TargetMode="External"/><Relationship Id="rId1" Type="http://schemas.openxmlformats.org/officeDocument/2006/relationships/slideLayout" Target="../slideLayouts/slideLayout13.xml"/><Relationship Id="rId6" Type="http://schemas.openxmlformats.org/officeDocument/2006/relationships/hyperlink" Target="http://www.tai.ee/" TargetMode="External"/><Relationship Id="rId5" Type="http://schemas.openxmlformats.org/officeDocument/2006/relationships/hyperlink" Target="http://www.sam.ee/" TargetMode="External"/><Relationship Id="rId10" Type="http://schemas.openxmlformats.org/officeDocument/2006/relationships/image" Target="../media/image7.png"/><Relationship Id="rId4" Type="http://schemas.openxmlformats.org/officeDocument/2006/relationships/hyperlink" Target="http://www.ti.ee/" TargetMode="External"/><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www.sm.ee/sites/default/files/content-editors/eesmargid_ja_tegevused/Tervis/tervishoiu_arengusuunad_2020.pdf" TargetMode="External"/><Relationship Id="rId2" Type="http://schemas.openxmlformats.org/officeDocument/2006/relationships/hyperlink" Target="http://sm.ee/et/rahvastiku-tervise-arengukava-2009-2020" TargetMode="Externa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hyperlink" Target="https://www.riigiteataja.ee/akt/122122013055?leiaKehtiv" TargetMode="External"/><Relationship Id="rId2" Type="http://schemas.openxmlformats.org/officeDocument/2006/relationships/hyperlink" Target="https://www.riigiteataja.ee/akt/104052016008?leiaKehtiv" TargetMode="Externa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hyperlink" Target="https://www.riigiteataja.ee/akt/129042017007?leiaKehtiv"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ravimiamet.ee/" TargetMode="External"/><Relationship Id="rId7" Type="http://schemas.openxmlformats.org/officeDocument/2006/relationships/image" Target="../media/image7.png"/><Relationship Id="rId2" Type="http://schemas.openxmlformats.org/officeDocument/2006/relationships/hyperlink" Target="http://haigekassa.ee/" TargetMode="Externa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hyperlink" Target="http://tai.ee/et/" TargetMode="External"/><Relationship Id="rId4" Type="http://schemas.openxmlformats.org/officeDocument/2006/relationships/hyperlink" Target="http://www.terviseamet.ee/info/uudised.htm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hyperlink" Target="https://www.riigiteataja.ee/akt/13339712?leiaKehtiv" TargetMode="External"/><Relationship Id="rId13" Type="http://schemas.openxmlformats.org/officeDocument/2006/relationships/hyperlink" Target="https://www.riigiteataja.ee/akt/131122017005" TargetMode="External"/><Relationship Id="rId18" Type="http://schemas.openxmlformats.org/officeDocument/2006/relationships/image" Target="../media/image7.png"/><Relationship Id="rId3" Type="http://schemas.openxmlformats.org/officeDocument/2006/relationships/hyperlink" Target="https://www.riigiteataja.ee/akt/104052016008?leiaKehtiv" TargetMode="External"/><Relationship Id="rId7" Type="http://schemas.openxmlformats.org/officeDocument/2006/relationships/hyperlink" Target="https://www.riigiteataja.ee/akt/126022015015?leiaKehtiv" TargetMode="External"/><Relationship Id="rId12" Type="http://schemas.openxmlformats.org/officeDocument/2006/relationships/hyperlink" Target="https://www.riigiteataja.ee/akt/128122017035" TargetMode="External"/><Relationship Id="rId17" Type="http://schemas.openxmlformats.org/officeDocument/2006/relationships/image" Target="../media/image3.png"/><Relationship Id="rId2" Type="http://schemas.openxmlformats.org/officeDocument/2006/relationships/hyperlink" Target="https://www.riigiteataja.ee/akt/113032014012?leiaKehtiv" TargetMode="External"/><Relationship Id="rId16" Type="http://schemas.openxmlformats.org/officeDocument/2006/relationships/hyperlink" Target="https://www.riigiteataja.ee/akt/122122018027" TargetMode="External"/><Relationship Id="rId1" Type="http://schemas.openxmlformats.org/officeDocument/2006/relationships/slideLayout" Target="../slideLayouts/slideLayout13.xml"/><Relationship Id="rId6" Type="http://schemas.openxmlformats.org/officeDocument/2006/relationships/hyperlink" Target="https://www.riigiteataja.ee/akt/101092015027?leiaKehtiv" TargetMode="External"/><Relationship Id="rId11" Type="http://schemas.openxmlformats.org/officeDocument/2006/relationships/hyperlink" Target="https://www.riigiteataja.ee/akt/123022011008?leiaKehtiv" TargetMode="External"/><Relationship Id="rId5" Type="http://schemas.openxmlformats.org/officeDocument/2006/relationships/hyperlink" Target="https://www.riigiteataja.ee/akt/131122014018?leiaKehtiv" TargetMode="External"/><Relationship Id="rId15" Type="http://schemas.openxmlformats.org/officeDocument/2006/relationships/hyperlink" Target="https://www.riigiteataja.ee/akt/110072018009" TargetMode="External"/><Relationship Id="rId10" Type="http://schemas.openxmlformats.org/officeDocument/2006/relationships/hyperlink" Target="https://www.riigiteataja.ee/akt/115062012006?leiaKehtiv" TargetMode="External"/><Relationship Id="rId4" Type="http://schemas.openxmlformats.org/officeDocument/2006/relationships/hyperlink" Target="https://www.riigiteataja.ee/akt/119032015063?leiaKehtiv" TargetMode="External"/><Relationship Id="rId9" Type="http://schemas.openxmlformats.org/officeDocument/2006/relationships/hyperlink" Target="https://www.riigiteataja.ee/akt/112072014154?leiaKehtiv" TargetMode="External"/><Relationship Id="rId14" Type="http://schemas.openxmlformats.org/officeDocument/2006/relationships/hyperlink" Target="https://www.riigiteataja.ee/akt/109012014020?leiaKehtiv"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hyperlink" Target="https://www.haigekassa.ee/inimesele/rahalised-huvitised" TargetMode="External"/><Relationship Id="rId2" Type="http://schemas.openxmlformats.org/officeDocument/2006/relationships/hyperlink" Target="https://www.haigekassa.ee/inimesele/ravimid-ja-meditsiiniseadmed" TargetMode="Externa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riigiteataja.ee/akt/13211061" TargetMode="Externa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https://www.haigekassa.ee/inimesele/arsti-ja-oendusabi/eriarstiabi" TargetMode="External"/><Relationship Id="rId2" Type="http://schemas.openxmlformats.org/officeDocument/2006/relationships/hyperlink" Target="https://www.haigekassa.ee/inimesele/arsti-ja-oendusabi/perearstiabi" TargetMode="Externa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hyperlink" Target="https://www.haigekassa.ee/oendusabi"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hyperlink" Target="https://www.haigekassa.ee/esmavajalike-hambaraviteenuste-piirhinnad" TargetMode="External"/><Relationship Id="rId2" Type="http://schemas.openxmlformats.org/officeDocument/2006/relationships/hyperlink" Target="https://www.haigekassa.ee/hambaravi/patsiendile/hambaravi-partnerid" TargetMode="External"/><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hyperlink" Target="https://www.eesti.ee/et/index.html"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haigekassa.ee/hambaravi/patsiendile/hambaravi-partnerid" TargetMode="Externa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hyperlink" Target="https://www.riigiteataja.ee/akt/104072012003" TargetMode="External"/><Relationship Id="rId2" Type="http://schemas.openxmlformats.org/officeDocument/2006/relationships/hyperlink" Target="https://www.riigiteataja.ee/akt/dyn=113032019165&amp;id=163343"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riigiteataja.ee/akt/181723"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riigiteataja.ee/akt/117012014005"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tehik.ee/"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69" y="0"/>
            <a:ext cx="12192000"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003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736600" y="479425"/>
            <a:ext cx="10515600" cy="1325563"/>
          </a:xfrm>
        </p:spPr>
        <p:txBody>
          <a:bodyPr>
            <a:normAutofit fontScale="90000"/>
          </a:bodyPr>
          <a:lstStyle/>
          <a:p>
            <a:br>
              <a:rPr lang="et-EE" b="1" dirty="0">
                <a:latin typeface="Arial Black" panose="020B0A04020102020204" pitchFamily="34" charset="0"/>
              </a:rPr>
            </a:br>
            <a:r>
              <a:rPr lang="et-EE" b="1" dirty="0">
                <a:latin typeface="Arial Black" panose="020B0A04020102020204" pitchFamily="34" charset="0"/>
              </a:rPr>
              <a:t>Tervishoiuteenuste korraldamine Eestis</a:t>
            </a:r>
            <a:br>
              <a:rPr lang="et-EE" b="1" dirty="0">
                <a:latin typeface="Arial Black" panose="020B0A04020102020204" pitchFamily="34" charset="0"/>
              </a:rPr>
            </a:br>
            <a:endParaRPr lang="et-EE" b="1" dirty="0">
              <a:latin typeface="Arial Black" panose="020B0A04020102020204" pitchFamily="34" charset="0"/>
            </a:endParaRPr>
          </a:p>
        </p:txBody>
      </p:sp>
      <p:pic>
        <p:nvPicPr>
          <p:cNvPr id="1026" name="Picture 2" descr="Pictur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51100" y="2120900"/>
            <a:ext cx="7086600" cy="44450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kristim\Documents\HELP\HELP (1)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31169"/>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7711"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8340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Tervishoid					</a:t>
            </a:r>
            <a:r>
              <a:rPr lang="et-EE" sz="900" b="1" dirty="0"/>
              <a:t>(allikas https://arhiiv.saartehaal.ee/2014/04/05/)</a:t>
            </a:r>
          </a:p>
        </p:txBody>
      </p:sp>
      <p:sp>
        <p:nvSpPr>
          <p:cNvPr id="3" name="Sisu kohatäide 2"/>
          <p:cNvSpPr>
            <a:spLocks noGrp="1"/>
          </p:cNvSpPr>
          <p:nvPr>
            <p:ph sz="half" idx="1"/>
          </p:nvPr>
        </p:nvSpPr>
        <p:spPr>
          <a:xfrm>
            <a:off x="838200" y="1690688"/>
            <a:ext cx="5181600" cy="5014912"/>
          </a:xfrm>
        </p:spPr>
        <p:txBody>
          <a:bodyPr>
            <a:normAutofit/>
          </a:bodyPr>
          <a:lstStyle/>
          <a:p>
            <a:pPr algn="ctr"/>
            <a:r>
              <a:rPr lang="et-EE" b="1" dirty="0"/>
              <a:t>Tervishoid</a:t>
            </a:r>
            <a:r>
              <a:rPr lang="et-EE" dirty="0"/>
              <a:t> on lai mõiste, mis hõlmab tervise edendamist, hoidmist ja taastamist </a:t>
            </a:r>
            <a:r>
              <a:rPr lang="et-EE" u="sng" dirty="0"/>
              <a:t>nii inimese enda </a:t>
            </a:r>
            <a:r>
              <a:rPr lang="et-EE" dirty="0"/>
              <a:t>kui </a:t>
            </a:r>
            <a:r>
              <a:rPr lang="et-EE" u="sng" dirty="0"/>
              <a:t>tervishoiutöötaja</a:t>
            </a:r>
            <a:r>
              <a:rPr lang="et-EE" dirty="0"/>
              <a:t> ning </a:t>
            </a:r>
            <a:r>
              <a:rPr lang="et-EE" u="sng" dirty="0"/>
              <a:t>tervisehoiuteenuse </a:t>
            </a:r>
            <a:r>
              <a:rPr lang="et-EE" u="sng" dirty="0" err="1"/>
              <a:t>osutaja</a:t>
            </a:r>
            <a:r>
              <a:rPr lang="et-EE" u="sng" dirty="0"/>
              <a:t> </a:t>
            </a:r>
            <a:r>
              <a:rPr lang="et-EE" dirty="0"/>
              <a:t>poolt. Kvaliteedi tagamiseks on kehtestatud nõuded, millele peab vastama inimese tervise taastamisega tegelev spetsialist või juriidiline isik.</a:t>
            </a:r>
          </a:p>
          <a:p>
            <a:pPr marL="0" indent="0">
              <a:buNone/>
            </a:pPr>
            <a:endParaRPr lang="et-EE" dirty="0"/>
          </a:p>
        </p:txBody>
      </p:sp>
      <p:pic>
        <p:nvPicPr>
          <p:cNvPr id="1026" name="Picture 2" descr="Tervishoid pole tavateenu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99266" y="1447800"/>
            <a:ext cx="5127468" cy="48640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kristim\Documents\HELP\HELP (1)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31169"/>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0616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Sotsiaalministeerium 	</a:t>
            </a:r>
          </a:p>
        </p:txBody>
      </p:sp>
      <p:sp>
        <p:nvSpPr>
          <p:cNvPr id="3" name="Sisu kohatäide 2"/>
          <p:cNvSpPr>
            <a:spLocks noGrp="1"/>
          </p:cNvSpPr>
          <p:nvPr>
            <p:ph idx="1"/>
          </p:nvPr>
        </p:nvSpPr>
        <p:spPr>
          <a:xfrm>
            <a:off x="838200" y="1825624"/>
            <a:ext cx="10515600" cy="5032375"/>
          </a:xfrm>
        </p:spPr>
        <p:txBody>
          <a:bodyPr/>
          <a:lstStyle/>
          <a:p>
            <a:pPr marL="0" indent="0" fontAlgn="base">
              <a:buNone/>
            </a:pPr>
            <a:endParaRPr lang="et-EE" dirty="0"/>
          </a:p>
          <a:p>
            <a:pPr marL="0" indent="0" fontAlgn="base">
              <a:buNone/>
            </a:pPr>
            <a:r>
              <a:rPr lang="et-EE" b="1" dirty="0"/>
              <a:t>Sotsiaalministeerium on Eesti sotsiaal-, tervise- ja tööpoliitika eestvedaja.</a:t>
            </a:r>
            <a:endParaRPr lang="et-EE" dirty="0"/>
          </a:p>
          <a:p>
            <a:pPr fontAlgn="base"/>
            <a:r>
              <a:rPr lang="et-EE" sz="3200" dirty="0" err="1"/>
              <a:t>SoM</a:t>
            </a:r>
            <a:r>
              <a:rPr lang="et-EE" sz="3200" dirty="0"/>
              <a:t> põhieesmärk on, </a:t>
            </a:r>
            <a:r>
              <a:rPr lang="et-EE" sz="3200" u="sng" dirty="0"/>
              <a:t>et Eesti inimestel oleks siin hea elada </a:t>
            </a:r>
            <a:r>
              <a:rPr lang="et-EE" sz="3200" dirty="0"/>
              <a:t>- tagatud oleks sotsiaalne kaitse, mis annab kindlustunde tuleviku suhtes ja võimaluse elada inimväärselt kogu elu. Tegutseme selle nimel, et tõsta tervena elatud eluiga ja tööhõive määra ning suurendada laste ja perede heaolu, soodustades seeläbi laste sünde.</a:t>
            </a:r>
          </a:p>
          <a:p>
            <a:endParaRPr lang="et-EE" sz="3200" dirty="0"/>
          </a:p>
        </p:txBody>
      </p:sp>
      <p:pic>
        <p:nvPicPr>
          <p:cNvPr id="4" name="Pilt 3"/>
          <p:cNvPicPr>
            <a:picLocks noChangeAspect="1"/>
          </p:cNvPicPr>
          <p:nvPr/>
        </p:nvPicPr>
        <p:blipFill>
          <a:blip r:embed="rId2"/>
          <a:stretch>
            <a:fillRect/>
          </a:stretch>
        </p:blipFill>
        <p:spPr>
          <a:xfrm>
            <a:off x="7429500" y="127001"/>
            <a:ext cx="4648200" cy="1563688"/>
          </a:xfrm>
          <a:prstGeom prst="rect">
            <a:avLst/>
          </a:prstGeom>
        </p:spPr>
      </p:pic>
      <p:pic>
        <p:nvPicPr>
          <p:cNvPr id="6" name="Picture 3" descr="C:\Users\kristim\Documents\HELP\HELP (1)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095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 </a:t>
            </a:r>
            <a:r>
              <a:rPr lang="et-EE" b="1" dirty="0" err="1"/>
              <a:t>SoM</a:t>
            </a:r>
            <a:r>
              <a:rPr lang="et-EE" b="1" dirty="0"/>
              <a:t> tegevusvaldkonnad</a:t>
            </a:r>
          </a:p>
        </p:txBody>
      </p:sp>
      <p:sp>
        <p:nvSpPr>
          <p:cNvPr id="3" name="Sisu kohatäide 2"/>
          <p:cNvSpPr>
            <a:spLocks noGrp="1"/>
          </p:cNvSpPr>
          <p:nvPr>
            <p:ph idx="1"/>
          </p:nvPr>
        </p:nvSpPr>
        <p:spPr/>
        <p:txBody>
          <a:bodyPr>
            <a:normAutofit fontScale="85000" lnSpcReduction="20000"/>
          </a:bodyPr>
          <a:lstStyle/>
          <a:p>
            <a:pPr fontAlgn="base"/>
            <a:r>
              <a:rPr lang="et-EE" u="sng" dirty="0">
                <a:hlinkClick r:id="rId2"/>
              </a:rPr>
              <a:t>Tervishoid</a:t>
            </a:r>
            <a:endParaRPr lang="et-EE" u="sng" dirty="0"/>
          </a:p>
          <a:p>
            <a:pPr fontAlgn="base"/>
            <a:r>
              <a:rPr lang="et-EE" u="sng" dirty="0">
                <a:hlinkClick r:id="rId3"/>
              </a:rPr>
              <a:t>Rahvatervis</a:t>
            </a:r>
            <a:endParaRPr lang="et-EE" u="sng" dirty="0"/>
          </a:p>
          <a:p>
            <a:pPr fontAlgn="base"/>
            <a:r>
              <a:rPr lang="et-EE" u="sng" dirty="0">
                <a:hlinkClick r:id="rId4"/>
              </a:rPr>
              <a:t>E-tervis</a:t>
            </a:r>
            <a:endParaRPr lang="et-EE" u="sng" dirty="0"/>
          </a:p>
          <a:p>
            <a:pPr fontAlgn="base"/>
            <a:r>
              <a:rPr lang="et-EE" u="sng" dirty="0">
                <a:hlinkClick r:id="rId5"/>
              </a:rPr>
              <a:t>Ravimid ja meditsiiniseadmed</a:t>
            </a:r>
            <a:endParaRPr lang="et-EE" u="sng" dirty="0"/>
          </a:p>
          <a:p>
            <a:pPr fontAlgn="base"/>
            <a:r>
              <a:rPr lang="et-EE" u="sng" dirty="0">
                <a:hlinkClick r:id="rId6"/>
              </a:rPr>
              <a:t>Tööhõive</a:t>
            </a:r>
            <a:endParaRPr lang="et-EE" u="sng" dirty="0"/>
          </a:p>
          <a:p>
            <a:pPr fontAlgn="base"/>
            <a:r>
              <a:rPr lang="et-EE" u="sng" dirty="0">
                <a:hlinkClick r:id="rId7"/>
              </a:rPr>
              <a:t>Töökeskkond ja -suhted</a:t>
            </a:r>
            <a:endParaRPr lang="et-EE" u="sng" dirty="0"/>
          </a:p>
          <a:p>
            <a:pPr fontAlgn="base"/>
            <a:r>
              <a:rPr lang="et-EE" u="sng" dirty="0">
                <a:hlinkClick r:id="rId8"/>
              </a:rPr>
              <a:t>Sotsiaalkindlustushüvitised ja -toetused</a:t>
            </a:r>
            <a:endParaRPr lang="et-EE" u="sng" dirty="0"/>
          </a:p>
          <a:p>
            <a:pPr fontAlgn="base"/>
            <a:r>
              <a:rPr lang="et-EE" u="sng" dirty="0">
                <a:hlinkClick r:id="rId9"/>
              </a:rPr>
              <a:t>Sotsiaalteenused</a:t>
            </a:r>
            <a:endParaRPr lang="et-EE" u="sng" dirty="0"/>
          </a:p>
          <a:p>
            <a:pPr fontAlgn="base"/>
            <a:r>
              <a:rPr lang="et-EE" u="sng" dirty="0">
                <a:hlinkClick r:id="rId10"/>
              </a:rPr>
              <a:t>Lapsed ja pered</a:t>
            </a:r>
            <a:endParaRPr lang="et-EE" u="sng" dirty="0"/>
          </a:p>
          <a:p>
            <a:pPr fontAlgn="base"/>
            <a:r>
              <a:rPr lang="et-EE" u="sng" dirty="0">
                <a:hlinkClick r:id="rId11"/>
              </a:rPr>
              <a:t>Sooline võrdõiguslikkus ja soopõhine vägivald</a:t>
            </a:r>
            <a:endParaRPr lang="et-EE" u="sng" dirty="0"/>
          </a:p>
          <a:p>
            <a:pPr fontAlgn="base"/>
            <a:r>
              <a:rPr lang="et-EE" u="sng" dirty="0">
                <a:solidFill>
                  <a:srgbClr val="92D050"/>
                </a:solidFill>
                <a:hlinkClick r:id="rId12"/>
              </a:rPr>
              <a:t>Võrdne </a:t>
            </a:r>
            <a:r>
              <a:rPr lang="et-EE" b="1" u="sng" dirty="0">
                <a:solidFill>
                  <a:srgbClr val="92D050"/>
                </a:solidFill>
                <a:hlinkClick r:id="rId12"/>
              </a:rPr>
              <a:t>kohtlemi</a:t>
            </a:r>
            <a:r>
              <a:rPr lang="et-EE" b="1" u="sng" dirty="0">
                <a:solidFill>
                  <a:srgbClr val="92D050"/>
                </a:solidFill>
              </a:rPr>
              <a:t>ne</a:t>
            </a:r>
          </a:p>
          <a:p>
            <a:endParaRPr lang="et-EE" dirty="0"/>
          </a:p>
        </p:txBody>
      </p:sp>
      <p:pic>
        <p:nvPicPr>
          <p:cNvPr id="5" name="Picture 3" descr="C:\Users\kristim\Documents\HELP\HELP (1) logo.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6512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 </a:t>
            </a:r>
            <a:r>
              <a:rPr lang="et-EE" b="1" dirty="0" err="1"/>
              <a:t>SoM</a:t>
            </a:r>
            <a:r>
              <a:rPr lang="et-EE" b="1" dirty="0"/>
              <a:t> allasutused</a:t>
            </a:r>
          </a:p>
        </p:txBody>
      </p:sp>
      <p:sp>
        <p:nvSpPr>
          <p:cNvPr id="3" name="Sisu kohatäide 2"/>
          <p:cNvSpPr>
            <a:spLocks noGrp="1"/>
          </p:cNvSpPr>
          <p:nvPr>
            <p:ph idx="1"/>
          </p:nvPr>
        </p:nvSpPr>
        <p:spPr/>
        <p:txBody>
          <a:bodyPr/>
          <a:lstStyle/>
          <a:p>
            <a:pPr fontAlgn="base"/>
            <a:r>
              <a:rPr lang="et-EE" dirty="0">
                <a:hlinkClick r:id="rId2"/>
              </a:rPr>
              <a:t>Sotsiaalkindlustusamet</a:t>
            </a:r>
            <a:endParaRPr lang="et-EE" dirty="0"/>
          </a:p>
          <a:p>
            <a:pPr fontAlgn="base"/>
            <a:r>
              <a:rPr lang="et-EE" dirty="0">
                <a:hlinkClick r:id="rId3"/>
              </a:rPr>
              <a:t>Terviseamet</a:t>
            </a:r>
            <a:endParaRPr lang="et-EE" dirty="0"/>
          </a:p>
          <a:p>
            <a:pPr fontAlgn="base"/>
            <a:r>
              <a:rPr lang="et-EE" dirty="0">
                <a:hlinkClick r:id="rId4"/>
              </a:rPr>
              <a:t>Tööinspektsioon</a:t>
            </a:r>
            <a:endParaRPr lang="et-EE" dirty="0"/>
          </a:p>
          <a:p>
            <a:pPr fontAlgn="base"/>
            <a:r>
              <a:rPr lang="et-EE" dirty="0">
                <a:hlinkClick r:id="rId5"/>
              </a:rPr>
              <a:t>Ravimiamet</a:t>
            </a:r>
            <a:endParaRPr lang="et-EE" dirty="0"/>
          </a:p>
          <a:p>
            <a:pPr fontAlgn="base"/>
            <a:r>
              <a:rPr lang="et-EE" dirty="0">
                <a:hlinkClick r:id="rId6"/>
              </a:rPr>
              <a:t>Tervise Arengu Instituut</a:t>
            </a:r>
            <a:endParaRPr lang="et-EE" dirty="0"/>
          </a:p>
          <a:p>
            <a:pPr fontAlgn="base"/>
            <a:r>
              <a:rPr lang="et-EE" dirty="0">
                <a:hlinkClick r:id="rId7"/>
              </a:rPr>
              <a:t>Astangu Kutserehabilitatsiooni Keskus</a:t>
            </a:r>
            <a:endParaRPr lang="et-EE" dirty="0"/>
          </a:p>
          <a:p>
            <a:pPr fontAlgn="base"/>
            <a:r>
              <a:rPr lang="et-EE" dirty="0">
                <a:hlinkClick r:id="rId8"/>
              </a:rPr>
              <a:t>Tervise- ja Heaolu Infosüsteemide Keskus</a:t>
            </a:r>
            <a:endParaRPr lang="et-EE" dirty="0"/>
          </a:p>
          <a:p>
            <a:endParaRPr lang="et-EE" dirty="0"/>
          </a:p>
        </p:txBody>
      </p:sp>
      <p:pic>
        <p:nvPicPr>
          <p:cNvPr id="5" name="Picture 3" descr="C:\Users\kristim\Documents\HELP\HELP (1) logo.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6745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Tervishoid</a:t>
            </a:r>
          </a:p>
        </p:txBody>
      </p:sp>
      <p:sp>
        <p:nvSpPr>
          <p:cNvPr id="3" name="Sisu kohatäide 2"/>
          <p:cNvSpPr>
            <a:spLocks noGrp="1"/>
          </p:cNvSpPr>
          <p:nvPr>
            <p:ph idx="1"/>
          </p:nvPr>
        </p:nvSpPr>
        <p:spPr>
          <a:xfrm>
            <a:off x="838200" y="1825624"/>
            <a:ext cx="10515600" cy="4905375"/>
          </a:xfrm>
        </p:spPr>
        <p:txBody>
          <a:bodyPr>
            <a:normAutofit/>
          </a:bodyPr>
          <a:lstStyle/>
          <a:p>
            <a:pPr fontAlgn="base"/>
            <a:r>
              <a:rPr lang="et-EE" b="1" u="sng" dirty="0"/>
              <a:t>Sotsiaalministeeriumi roll on kavandada tervishoiupoliitikat ja korraldada selle elluviimist.</a:t>
            </a:r>
            <a:br>
              <a:rPr lang="et-EE" b="1" u="sng" dirty="0"/>
            </a:br>
            <a:endParaRPr lang="et-EE" b="1" u="sng" dirty="0"/>
          </a:p>
          <a:p>
            <a:pPr marL="0" indent="0" fontAlgn="base">
              <a:buNone/>
            </a:pPr>
            <a:r>
              <a:rPr lang="et-EE" sz="3200" dirty="0"/>
              <a:t>Tervishoiusüsteemi ja selle arengut mõjutavad ühiskonnas toimuvad muutused. Elanikkond vananeb, kahaneb ja on liikuv. Terviseteadlikkuse, diagnostikavõimaluste ja üldise elatustaseme paranemise tõttu sagenevad pöördumised tervishoiuteenuse </a:t>
            </a:r>
            <a:r>
              <a:rPr lang="et-EE" sz="3200" dirty="0" err="1"/>
              <a:t>osutajate</a:t>
            </a:r>
            <a:r>
              <a:rPr lang="et-EE" sz="3200" dirty="0"/>
              <a:t> poole, samuti kasvavad elanike ootused. Kõrgemaid nõudmisi esitatakse nii tervishoiuteenuste kättesaadavusele, kvaliteedile ja ohutusele kui ka personalile, samas on rahalised ressursid alati piiratud</a:t>
            </a:r>
            <a:r>
              <a:rPr lang="et-EE" dirty="0"/>
              <a:t>.</a:t>
            </a:r>
          </a:p>
          <a:p>
            <a:endParaRPr lang="et-EE" dirty="0"/>
          </a:p>
        </p:txBody>
      </p:sp>
      <p:pic>
        <p:nvPicPr>
          <p:cNvPr id="5"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6889"/>
            <a:ext cx="1219198" cy="72683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609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Tervishoid</a:t>
            </a:r>
          </a:p>
        </p:txBody>
      </p:sp>
      <p:sp>
        <p:nvSpPr>
          <p:cNvPr id="3" name="Sisu kohatäide 2"/>
          <p:cNvSpPr>
            <a:spLocks noGrp="1"/>
          </p:cNvSpPr>
          <p:nvPr>
            <p:ph idx="1"/>
          </p:nvPr>
        </p:nvSpPr>
        <p:spPr/>
        <p:txBody>
          <a:bodyPr>
            <a:normAutofit/>
          </a:bodyPr>
          <a:lstStyle/>
          <a:p>
            <a:pPr marL="0" indent="0" fontAlgn="base">
              <a:buNone/>
            </a:pPr>
            <a:r>
              <a:rPr lang="et-EE" sz="3600" dirty="0"/>
              <a:t>Sotsiaalministeeriumi eesmärk koos valdkonna asutustega on tervishoiupoliitika kaudu tagada:</a:t>
            </a:r>
          </a:p>
          <a:p>
            <a:pPr marL="0" indent="0" fontAlgn="base">
              <a:buNone/>
            </a:pPr>
            <a:r>
              <a:rPr lang="et-EE" sz="3600" dirty="0"/>
              <a:t>*tervishoiuteenuste kättesaadavus, kvaliteet ja ohutus;</a:t>
            </a:r>
          </a:p>
          <a:p>
            <a:pPr marL="0" indent="0" fontAlgn="base">
              <a:buNone/>
            </a:pPr>
            <a:r>
              <a:rPr lang="et-EE" sz="3600" dirty="0"/>
              <a:t>*elanike teadlikkus tervishoiuteenustest ja rahulolu nendega.</a:t>
            </a:r>
          </a:p>
          <a:p>
            <a:endParaRPr lang="et-EE" sz="3600" dirty="0"/>
          </a:p>
        </p:txBody>
      </p:sp>
      <p:pic>
        <p:nvPicPr>
          <p:cNvPr id="5"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8"/>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559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Tervisesüsteemi arendamise osakond</a:t>
            </a:r>
          </a:p>
        </p:txBody>
      </p:sp>
      <p:sp>
        <p:nvSpPr>
          <p:cNvPr id="3" name="Sisu kohatäide 2"/>
          <p:cNvSpPr>
            <a:spLocks noGrp="1"/>
          </p:cNvSpPr>
          <p:nvPr>
            <p:ph idx="1"/>
          </p:nvPr>
        </p:nvSpPr>
        <p:spPr/>
        <p:txBody>
          <a:bodyPr>
            <a:normAutofit/>
          </a:bodyPr>
          <a:lstStyle/>
          <a:p>
            <a:r>
              <a:rPr lang="et-EE" sz="4000" dirty="0"/>
              <a:t>Tervisesüsteemi arendamise osakond tegeleb tervishoiupoliitika kavandamise, korraldamise ja selle elluviimisega ning koordineerib ministeeriumi valitsemisala tegevust tervishoiu valdkonnas.</a:t>
            </a:r>
          </a:p>
        </p:txBody>
      </p:sp>
      <p:pic>
        <p:nvPicPr>
          <p:cNvPr id="5"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9"/>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9529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Tervishoid</a:t>
            </a:r>
          </a:p>
        </p:txBody>
      </p:sp>
      <p:sp>
        <p:nvSpPr>
          <p:cNvPr id="3" name="Sisu kohatäide 2"/>
          <p:cNvSpPr>
            <a:spLocks noGrp="1"/>
          </p:cNvSpPr>
          <p:nvPr>
            <p:ph idx="1"/>
          </p:nvPr>
        </p:nvSpPr>
        <p:spPr/>
        <p:txBody>
          <a:bodyPr/>
          <a:lstStyle/>
          <a:p>
            <a:pPr marL="0" indent="0" fontAlgn="base">
              <a:buNone/>
            </a:pPr>
            <a:r>
              <a:rPr lang="et-EE" dirty="0"/>
              <a:t>Strateegilised dokumendid</a:t>
            </a:r>
          </a:p>
          <a:p>
            <a:pPr fontAlgn="base"/>
            <a:r>
              <a:rPr lang="et-EE" dirty="0">
                <a:hlinkClick r:id="rId2"/>
              </a:rPr>
              <a:t>Rahvastiku tervise arengukava 2020-2030 </a:t>
            </a:r>
            <a:endParaRPr lang="et-EE" dirty="0"/>
          </a:p>
          <a:p>
            <a:pPr fontAlgn="base"/>
            <a:r>
              <a:rPr lang="et-EE" dirty="0">
                <a:hlinkClick r:id="rId3"/>
              </a:rPr>
              <a:t>Tervishoiu arengusuunad 2020</a:t>
            </a:r>
            <a:endParaRPr lang="et-EE" dirty="0"/>
          </a:p>
          <a:p>
            <a:endParaRPr lang="et-EE" dirty="0"/>
          </a:p>
        </p:txBody>
      </p:sp>
      <p:pic>
        <p:nvPicPr>
          <p:cNvPr id="5" name="Picture 3" descr="C:\Users\kristim\Documents\HELP\HELP (1) 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31169"/>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6677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Tervishoid</a:t>
            </a:r>
          </a:p>
        </p:txBody>
      </p:sp>
      <p:sp>
        <p:nvSpPr>
          <p:cNvPr id="3" name="Sisu kohatäide 2"/>
          <p:cNvSpPr>
            <a:spLocks noGrp="1"/>
          </p:cNvSpPr>
          <p:nvPr>
            <p:ph idx="1"/>
          </p:nvPr>
        </p:nvSpPr>
        <p:spPr/>
        <p:txBody>
          <a:bodyPr/>
          <a:lstStyle/>
          <a:p>
            <a:pPr fontAlgn="base"/>
            <a:r>
              <a:rPr lang="et-EE" dirty="0"/>
              <a:t>Õigusaktid</a:t>
            </a:r>
          </a:p>
          <a:p>
            <a:pPr fontAlgn="base"/>
            <a:r>
              <a:rPr lang="et-EE" dirty="0">
                <a:hlinkClick r:id="rId2"/>
              </a:rPr>
              <a:t>Ravikindlustuse seadus</a:t>
            </a:r>
            <a:endParaRPr lang="et-EE" dirty="0"/>
          </a:p>
          <a:p>
            <a:pPr fontAlgn="base"/>
            <a:r>
              <a:rPr lang="et-EE" dirty="0">
                <a:hlinkClick r:id="rId3"/>
              </a:rPr>
              <a:t>Tervishoiuteenuste korraldamise seadus</a:t>
            </a:r>
            <a:endParaRPr lang="et-EE" dirty="0"/>
          </a:p>
          <a:p>
            <a:pPr fontAlgn="base"/>
            <a:r>
              <a:rPr lang="et-EE" dirty="0">
                <a:hlinkClick r:id="rId4"/>
              </a:rPr>
              <a:t>Tervishoiuteenuste loetelu</a:t>
            </a:r>
            <a:endParaRPr lang="et-EE" dirty="0"/>
          </a:p>
          <a:p>
            <a:endParaRPr lang="et-EE" dirty="0"/>
          </a:p>
        </p:txBody>
      </p:sp>
      <p:pic>
        <p:nvPicPr>
          <p:cNvPr id="5" name="Picture 3" descr="C:\Users\kristim\Documents\HELP\HELP (1) 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63" y="6131168"/>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1544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Tervishoid</a:t>
            </a:r>
          </a:p>
        </p:txBody>
      </p:sp>
      <p:sp>
        <p:nvSpPr>
          <p:cNvPr id="3" name="Sisu kohatäide 2"/>
          <p:cNvSpPr>
            <a:spLocks noGrp="1"/>
          </p:cNvSpPr>
          <p:nvPr>
            <p:ph idx="1"/>
          </p:nvPr>
        </p:nvSpPr>
        <p:spPr>
          <a:xfrm>
            <a:off x="393700" y="1825624"/>
            <a:ext cx="10960100" cy="4930775"/>
          </a:xfrm>
        </p:spPr>
        <p:txBody>
          <a:bodyPr>
            <a:normAutofit fontScale="92500" lnSpcReduction="10000"/>
          </a:bodyPr>
          <a:lstStyle/>
          <a:p>
            <a:pPr marL="0" indent="0" fontAlgn="base">
              <a:buNone/>
            </a:pPr>
            <a:r>
              <a:rPr lang="et-EE" b="1" dirty="0"/>
              <a:t>Valdkonna asutused</a:t>
            </a:r>
          </a:p>
          <a:p>
            <a:pPr fontAlgn="base"/>
            <a:r>
              <a:rPr lang="et-EE" b="1" dirty="0">
                <a:hlinkClick r:id="rId2"/>
              </a:rPr>
              <a:t>Eesti Haigekassa</a:t>
            </a:r>
            <a:r>
              <a:rPr lang="et-EE" b="1" dirty="0"/>
              <a:t> </a:t>
            </a:r>
            <a:r>
              <a:rPr lang="et-EE" u="sng" dirty="0"/>
              <a:t>eesmärk on katta kindlustatud isikute tervishoiukulud haiguste ennetamiseks ja raviks, rahastada ravimite ja meditsiiniliste abivahendite ostmist.</a:t>
            </a:r>
          </a:p>
          <a:p>
            <a:pPr fontAlgn="base"/>
            <a:r>
              <a:rPr lang="et-EE" b="1" dirty="0">
                <a:hlinkClick r:id="rId3"/>
              </a:rPr>
              <a:t>Ravimiamet</a:t>
            </a:r>
            <a:r>
              <a:rPr lang="et-EE" b="1" dirty="0"/>
              <a:t> </a:t>
            </a:r>
            <a:r>
              <a:rPr lang="et-EE" dirty="0"/>
              <a:t>kaitseb rahva tervist Eestis kasutatavate ravimite järelevalve kaudu.</a:t>
            </a:r>
          </a:p>
          <a:p>
            <a:pPr fontAlgn="base"/>
            <a:r>
              <a:rPr lang="et-EE" b="1" dirty="0">
                <a:hlinkClick r:id="rId4"/>
              </a:rPr>
              <a:t>Terviseameti</a:t>
            </a:r>
            <a:r>
              <a:rPr lang="et-EE" b="1" dirty="0"/>
              <a:t> </a:t>
            </a:r>
            <a:r>
              <a:rPr lang="et-EE" dirty="0"/>
              <a:t>eesmärk on ellu viia tervist toetava ja parendava elu- ja õpikeskkonna kujundamisele suunatud ning kvaliteetsele tervisekaitse- ja tervishoiuteenusele orienteeritud tervisepoliitikat tervishoiu-, tervisekaitse-, kemikaaliohutuse ja meditsiiniseadmete valdkonnas ning teha tervisevaldkonnas riiklikku järelevalvet.</a:t>
            </a:r>
          </a:p>
          <a:p>
            <a:pPr fontAlgn="base"/>
            <a:r>
              <a:rPr lang="et-EE" b="1" dirty="0">
                <a:hlinkClick r:id="rId5"/>
              </a:rPr>
              <a:t>Tervise Arengu Instituut</a:t>
            </a:r>
            <a:r>
              <a:rPr lang="et-EE" b="1" dirty="0"/>
              <a:t> </a:t>
            </a:r>
            <a:r>
              <a:rPr lang="et-EE" dirty="0"/>
              <a:t>kogub, ühendab ja pakub usaldusväärset üleriigilist teavet Eesti rahvastiku tervise kohta.</a:t>
            </a:r>
          </a:p>
          <a:p>
            <a:endParaRPr lang="et-EE" dirty="0"/>
          </a:p>
        </p:txBody>
      </p:sp>
      <p:pic>
        <p:nvPicPr>
          <p:cNvPr id="5" name="Picture 3" descr="C:\Users\kristim\Documents\HELP\HELP (1) logo.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751" y="-3846"/>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6316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Eesti Haigekassa </a:t>
            </a:r>
          </a:p>
        </p:txBody>
      </p:sp>
      <p:sp>
        <p:nvSpPr>
          <p:cNvPr id="3" name="Sisu kohatäide 2"/>
          <p:cNvSpPr>
            <a:spLocks noGrp="1"/>
          </p:cNvSpPr>
          <p:nvPr>
            <p:ph idx="1"/>
          </p:nvPr>
        </p:nvSpPr>
        <p:spPr/>
        <p:txBody>
          <a:bodyPr>
            <a:normAutofit/>
          </a:bodyPr>
          <a:lstStyle/>
          <a:p>
            <a:pPr fontAlgn="base"/>
            <a:r>
              <a:rPr lang="et-EE" b="1" dirty="0"/>
              <a:t>Avalik-õigusliku Eesti Haigekassa tähtsaim ülesanne on korraldada ravikindlustust, et võimaldada kindlustatud isikutele ravikindlustushüvitisi. </a:t>
            </a:r>
          </a:p>
          <a:p>
            <a:pPr fontAlgn="base"/>
            <a:r>
              <a:rPr lang="et-EE" dirty="0"/>
              <a:t>Lisaks on haigekassa ülesanne aidata kaasa ka ravistandardite ja ravijuhiste koostamisele, motiveerida tervishoiuasutusi arendama tervishoiuteenuste kvaliteeti, korraldada ravikindlustust ja haigekassat puudutavate </a:t>
            </a:r>
            <a:r>
              <a:rPr lang="et-EE" dirty="0" err="1"/>
              <a:t>välislepingute</a:t>
            </a:r>
            <a:r>
              <a:rPr lang="et-EE" dirty="0"/>
              <a:t> täitmist; osaleda tervishoiu planeerimisel; avaldada arvamust haigekassa ja ravikindlustusega seonduvate õigusaktide ja </a:t>
            </a:r>
            <a:r>
              <a:rPr lang="et-EE" dirty="0" err="1"/>
              <a:t>välislepingute</a:t>
            </a:r>
            <a:r>
              <a:rPr lang="et-EE" dirty="0"/>
              <a:t> eelnõude kohta ning anda nõu ravikindlustusega seonduvates küsimustes.</a:t>
            </a:r>
          </a:p>
          <a:p>
            <a:endParaRPr lang="et-EE" dirty="0"/>
          </a:p>
        </p:txBody>
      </p:sp>
      <p:pic>
        <p:nvPicPr>
          <p:cNvPr id="4" name="Pilt 3"/>
          <p:cNvPicPr>
            <a:picLocks noChangeAspect="1"/>
          </p:cNvPicPr>
          <p:nvPr/>
        </p:nvPicPr>
        <p:blipFill>
          <a:blip r:embed="rId2"/>
          <a:stretch>
            <a:fillRect/>
          </a:stretch>
        </p:blipFill>
        <p:spPr>
          <a:xfrm>
            <a:off x="5118099" y="1"/>
            <a:ext cx="3467101" cy="1825624"/>
          </a:xfrm>
          <a:prstGeom prst="rect">
            <a:avLst/>
          </a:prstGeom>
        </p:spPr>
      </p:pic>
      <p:pic>
        <p:nvPicPr>
          <p:cNvPr id="6" name="Picture 3" descr="C:\Users\kristim\Documents\HELP\HELP (1)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31168"/>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898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Haigekassa strateegilised eesmärgid 2021. aastani:</a:t>
            </a:r>
          </a:p>
        </p:txBody>
      </p:sp>
      <p:sp>
        <p:nvSpPr>
          <p:cNvPr id="3" name="Sisu kohatäide 2"/>
          <p:cNvSpPr>
            <a:spLocks noGrp="1"/>
          </p:cNvSpPr>
          <p:nvPr>
            <p:ph idx="1"/>
          </p:nvPr>
        </p:nvSpPr>
        <p:spPr/>
        <p:txBody>
          <a:bodyPr/>
          <a:lstStyle/>
          <a:p>
            <a:r>
              <a:rPr lang="et-EE" dirty="0"/>
              <a:t>1. Ravikindlustushüvitiste kättesaadavuse tagamine kasutades ravikindlustusvahendeid otstarbekalt.</a:t>
            </a:r>
          </a:p>
          <a:p>
            <a:r>
              <a:rPr lang="et-EE" dirty="0"/>
              <a:t>2. Tervishoiusüsteemis pakutavate tervishoiuteenuste kõrge kvaliteedi toetamine.</a:t>
            </a:r>
          </a:p>
          <a:p>
            <a:r>
              <a:rPr lang="et-EE" dirty="0"/>
              <a:t>3. Inimeste terviseteadlikkuse kujundamine ja tervisekäitumise suunamine.</a:t>
            </a:r>
          </a:p>
          <a:p>
            <a:r>
              <a:rPr lang="et-EE" dirty="0"/>
              <a:t>4. Esmaklassilist ravikindlustust pakkuva organisatsiooni arendamine</a:t>
            </a:r>
          </a:p>
        </p:txBody>
      </p:sp>
      <p:pic>
        <p:nvPicPr>
          <p:cNvPr id="5"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507" y="6213229"/>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7612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Haigekassa tegevust reguleerivad seadused</a:t>
            </a:r>
          </a:p>
        </p:txBody>
      </p:sp>
      <p:graphicFrame>
        <p:nvGraphicFramePr>
          <p:cNvPr id="4" name="Sisu kohatäide 3"/>
          <p:cNvGraphicFramePr>
            <a:graphicFrameLocks noGrp="1"/>
          </p:cNvGraphicFramePr>
          <p:nvPr>
            <p:ph idx="1"/>
          </p:nvPr>
        </p:nvGraphicFramePr>
        <p:xfrm>
          <a:off x="660400" y="1346206"/>
          <a:ext cx="10528300" cy="5511793"/>
        </p:xfrm>
        <a:graphic>
          <a:graphicData uri="http://schemas.openxmlformats.org/drawingml/2006/table">
            <a:tbl>
              <a:tblPr/>
              <a:tblGrid>
                <a:gridCol w="10528300">
                  <a:extLst>
                    <a:ext uri="{9D8B030D-6E8A-4147-A177-3AD203B41FA5}">
                      <a16:colId xmlns:a16="http://schemas.microsoft.com/office/drawing/2014/main" val="20000"/>
                    </a:ext>
                  </a:extLst>
                </a:gridCol>
              </a:tblGrid>
              <a:tr h="355438">
                <a:tc>
                  <a:txBody>
                    <a:bodyPr/>
                    <a:lstStyle/>
                    <a:p>
                      <a:pPr fontAlgn="base">
                        <a:buFont typeface="Arial" panose="020B0604020202020204" pitchFamily="34" charset="0"/>
                        <a:buChar char="•"/>
                      </a:pPr>
                      <a:r>
                        <a:rPr lang="et-EE" sz="900" u="sng" dirty="0">
                          <a:solidFill>
                            <a:srgbClr val="00599D"/>
                          </a:solidFill>
                          <a:effectLst/>
                          <a:latin typeface="inherit"/>
                          <a:hlinkClick r:id="rId2"/>
                        </a:rPr>
                        <a:t>Eesti Haigekassa seadus</a:t>
                      </a:r>
                      <a:endParaRPr lang="et-EE" sz="900" dirty="0">
                        <a:solidFill>
                          <a:srgbClr val="404040"/>
                        </a:solidFill>
                        <a:effectLst/>
                        <a:latin typeface="inherit"/>
                      </a:endParaRPr>
                    </a:p>
                  </a:txBody>
                  <a:tcPr marL="108685" marR="108685" marT="69163" marB="6916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5F7FF"/>
                    </a:solidFill>
                  </a:tcPr>
                </a:tc>
                <a:extLst>
                  <a:ext uri="{0D108BD9-81ED-4DB2-BD59-A6C34878D82A}">
                    <a16:rowId xmlns:a16="http://schemas.microsoft.com/office/drawing/2014/main" val="10000"/>
                  </a:ext>
                </a:extLst>
              </a:tr>
              <a:tr h="355438">
                <a:tc>
                  <a:txBody>
                    <a:bodyPr/>
                    <a:lstStyle/>
                    <a:p>
                      <a:pPr fontAlgn="base">
                        <a:buFont typeface="Arial" panose="020B0604020202020204" pitchFamily="34" charset="0"/>
                        <a:buChar char="•"/>
                      </a:pPr>
                      <a:r>
                        <a:rPr lang="et-EE" sz="900" u="sng">
                          <a:solidFill>
                            <a:srgbClr val="00599D"/>
                          </a:solidFill>
                          <a:effectLst/>
                          <a:latin typeface="inherit"/>
                          <a:hlinkClick r:id="rId3"/>
                        </a:rPr>
                        <a:t>Ravikindlustuse seadus</a:t>
                      </a:r>
                      <a:endParaRPr lang="et-EE" sz="900">
                        <a:solidFill>
                          <a:srgbClr val="404040"/>
                        </a:solidFill>
                        <a:effectLst/>
                        <a:latin typeface="inherit"/>
                      </a:endParaRPr>
                    </a:p>
                  </a:txBody>
                  <a:tcPr marL="108685" marR="108685" marT="69163" marB="6916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355438">
                <a:tc>
                  <a:txBody>
                    <a:bodyPr/>
                    <a:lstStyle/>
                    <a:p>
                      <a:pPr fontAlgn="base">
                        <a:buFont typeface="Arial" panose="020B0604020202020204" pitchFamily="34" charset="0"/>
                        <a:buChar char="•"/>
                      </a:pPr>
                      <a:r>
                        <a:rPr lang="et-EE" sz="900" u="sng" dirty="0">
                          <a:solidFill>
                            <a:srgbClr val="00599D"/>
                          </a:solidFill>
                          <a:effectLst/>
                          <a:latin typeface="inherit"/>
                          <a:hlinkClick r:id="rId4"/>
                        </a:rPr>
                        <a:t>Sotsiaalmaksuseadus</a:t>
                      </a:r>
                      <a:endParaRPr lang="et-EE" sz="900" dirty="0">
                        <a:solidFill>
                          <a:srgbClr val="404040"/>
                        </a:solidFill>
                        <a:effectLst/>
                        <a:latin typeface="inherit"/>
                      </a:endParaRPr>
                    </a:p>
                  </a:txBody>
                  <a:tcPr marL="108685" marR="108685" marT="69163" marB="6916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5F7FF"/>
                    </a:solidFill>
                  </a:tcPr>
                </a:tc>
                <a:extLst>
                  <a:ext uri="{0D108BD9-81ED-4DB2-BD59-A6C34878D82A}">
                    <a16:rowId xmlns:a16="http://schemas.microsoft.com/office/drawing/2014/main" val="10002"/>
                  </a:ext>
                </a:extLst>
              </a:tr>
              <a:tr h="355438">
                <a:tc>
                  <a:txBody>
                    <a:bodyPr/>
                    <a:lstStyle/>
                    <a:p>
                      <a:pPr fontAlgn="base">
                        <a:buFont typeface="Arial" panose="020B0604020202020204" pitchFamily="34" charset="0"/>
                        <a:buChar char="•"/>
                      </a:pPr>
                      <a:r>
                        <a:rPr lang="et-EE" sz="900" u="sng">
                          <a:solidFill>
                            <a:srgbClr val="00599D"/>
                          </a:solidFill>
                          <a:effectLst/>
                          <a:latin typeface="inherit"/>
                          <a:hlinkClick r:id="rId5"/>
                        </a:rPr>
                        <a:t>Rahvatervise seadus</a:t>
                      </a:r>
                      <a:endParaRPr lang="et-EE" sz="900">
                        <a:solidFill>
                          <a:srgbClr val="404040"/>
                        </a:solidFill>
                        <a:effectLst/>
                        <a:latin typeface="inherit"/>
                      </a:endParaRPr>
                    </a:p>
                  </a:txBody>
                  <a:tcPr marL="108685" marR="108685" marT="69163" marB="6916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3"/>
                  </a:ext>
                </a:extLst>
              </a:tr>
              <a:tr h="355438">
                <a:tc>
                  <a:txBody>
                    <a:bodyPr/>
                    <a:lstStyle/>
                    <a:p>
                      <a:pPr fontAlgn="base">
                        <a:buFont typeface="Arial" panose="020B0604020202020204" pitchFamily="34" charset="0"/>
                        <a:buChar char="•"/>
                      </a:pPr>
                      <a:r>
                        <a:rPr lang="et-EE" sz="900" u="sng">
                          <a:solidFill>
                            <a:srgbClr val="00599D"/>
                          </a:solidFill>
                          <a:effectLst/>
                          <a:latin typeface="inherit"/>
                          <a:hlinkClick r:id="rId6"/>
                        </a:rPr>
                        <a:t>Ravimiseadus</a:t>
                      </a:r>
                      <a:endParaRPr lang="et-EE" sz="900">
                        <a:solidFill>
                          <a:srgbClr val="404040"/>
                        </a:solidFill>
                        <a:effectLst/>
                        <a:latin typeface="inherit"/>
                      </a:endParaRPr>
                    </a:p>
                  </a:txBody>
                  <a:tcPr marL="108685" marR="108685" marT="69163" marB="6916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5F7FF"/>
                    </a:solidFill>
                  </a:tcPr>
                </a:tc>
                <a:extLst>
                  <a:ext uri="{0D108BD9-81ED-4DB2-BD59-A6C34878D82A}">
                    <a16:rowId xmlns:a16="http://schemas.microsoft.com/office/drawing/2014/main" val="10004"/>
                  </a:ext>
                </a:extLst>
              </a:tr>
              <a:tr h="355438">
                <a:tc>
                  <a:txBody>
                    <a:bodyPr/>
                    <a:lstStyle/>
                    <a:p>
                      <a:pPr fontAlgn="base">
                        <a:buFont typeface="Arial" panose="020B0604020202020204" pitchFamily="34" charset="0"/>
                        <a:buChar char="•"/>
                      </a:pPr>
                      <a:r>
                        <a:rPr lang="et-EE" sz="900" u="sng">
                          <a:solidFill>
                            <a:srgbClr val="00599D"/>
                          </a:solidFill>
                          <a:effectLst/>
                          <a:latin typeface="inherit"/>
                          <a:hlinkClick r:id="rId7"/>
                        </a:rPr>
                        <a:t>Tervishoiuteenuste korraldamise seadus</a:t>
                      </a:r>
                      <a:endParaRPr lang="et-EE" sz="900">
                        <a:solidFill>
                          <a:srgbClr val="404040"/>
                        </a:solidFill>
                        <a:effectLst/>
                        <a:latin typeface="inherit"/>
                      </a:endParaRPr>
                    </a:p>
                  </a:txBody>
                  <a:tcPr marL="108685" marR="108685" marT="69163" marB="6916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5"/>
                  </a:ext>
                </a:extLst>
              </a:tr>
              <a:tr h="355438">
                <a:tc>
                  <a:txBody>
                    <a:bodyPr/>
                    <a:lstStyle/>
                    <a:p>
                      <a:pPr fontAlgn="base">
                        <a:buFont typeface="Arial" panose="020B0604020202020204" pitchFamily="34" charset="0"/>
                        <a:buChar char="•"/>
                      </a:pPr>
                      <a:r>
                        <a:rPr lang="fi-FI" sz="900" u="sng">
                          <a:solidFill>
                            <a:srgbClr val="00599D"/>
                          </a:solidFill>
                          <a:effectLst/>
                          <a:latin typeface="inherit"/>
                          <a:hlinkClick r:id="rId8"/>
                        </a:rPr>
                        <a:t>Nakkushaiguste ennetamise ja tõrje seadus</a:t>
                      </a:r>
                      <a:endParaRPr lang="fi-FI" sz="900">
                        <a:solidFill>
                          <a:srgbClr val="404040"/>
                        </a:solidFill>
                        <a:effectLst/>
                        <a:latin typeface="inherit"/>
                      </a:endParaRPr>
                    </a:p>
                  </a:txBody>
                  <a:tcPr marL="108685" marR="108685" marT="69163" marB="6916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5F7FF"/>
                    </a:solidFill>
                  </a:tcPr>
                </a:tc>
                <a:extLst>
                  <a:ext uri="{0D108BD9-81ED-4DB2-BD59-A6C34878D82A}">
                    <a16:rowId xmlns:a16="http://schemas.microsoft.com/office/drawing/2014/main" val="10006"/>
                  </a:ext>
                </a:extLst>
              </a:tr>
              <a:tr h="355438">
                <a:tc>
                  <a:txBody>
                    <a:bodyPr/>
                    <a:lstStyle/>
                    <a:p>
                      <a:pPr fontAlgn="base">
                        <a:buFont typeface="Arial" panose="020B0604020202020204" pitchFamily="34" charset="0"/>
                        <a:buChar char="•"/>
                      </a:pPr>
                      <a:r>
                        <a:rPr lang="et-EE" sz="900" u="sng">
                          <a:solidFill>
                            <a:srgbClr val="00599D"/>
                          </a:solidFill>
                          <a:effectLst/>
                          <a:latin typeface="inherit"/>
                          <a:hlinkClick r:id="rId9"/>
                        </a:rPr>
                        <a:t>Vereseadus</a:t>
                      </a:r>
                      <a:endParaRPr lang="et-EE" sz="900">
                        <a:solidFill>
                          <a:srgbClr val="404040"/>
                        </a:solidFill>
                        <a:effectLst/>
                        <a:latin typeface="inherit"/>
                      </a:endParaRPr>
                    </a:p>
                  </a:txBody>
                  <a:tcPr marL="108685" marR="108685" marT="69163" marB="6916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7"/>
                  </a:ext>
                </a:extLst>
              </a:tr>
              <a:tr h="355438">
                <a:tc>
                  <a:txBody>
                    <a:bodyPr/>
                    <a:lstStyle/>
                    <a:p>
                      <a:pPr fontAlgn="base">
                        <a:buFont typeface="Arial" panose="020B0604020202020204" pitchFamily="34" charset="0"/>
                        <a:buChar char="•"/>
                      </a:pPr>
                      <a:r>
                        <a:rPr lang="et-EE" sz="900" u="sng">
                          <a:solidFill>
                            <a:srgbClr val="00599D"/>
                          </a:solidFill>
                          <a:effectLst/>
                          <a:latin typeface="inherit"/>
                          <a:hlinkClick r:id="rId10"/>
                        </a:rPr>
                        <a:t>Psühhiaatrilise abi seadus</a:t>
                      </a:r>
                      <a:endParaRPr lang="et-EE" sz="900">
                        <a:solidFill>
                          <a:srgbClr val="404040"/>
                        </a:solidFill>
                        <a:effectLst/>
                        <a:latin typeface="inherit"/>
                      </a:endParaRPr>
                    </a:p>
                  </a:txBody>
                  <a:tcPr marL="108685" marR="108685" marT="69163" marB="6916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5F7FF"/>
                    </a:solidFill>
                  </a:tcPr>
                </a:tc>
                <a:extLst>
                  <a:ext uri="{0D108BD9-81ED-4DB2-BD59-A6C34878D82A}">
                    <a16:rowId xmlns:a16="http://schemas.microsoft.com/office/drawing/2014/main" val="10008"/>
                  </a:ext>
                </a:extLst>
              </a:tr>
              <a:tr h="355438">
                <a:tc>
                  <a:txBody>
                    <a:bodyPr/>
                    <a:lstStyle/>
                    <a:p>
                      <a:pPr fontAlgn="base">
                        <a:buFont typeface="Arial" panose="020B0604020202020204" pitchFamily="34" charset="0"/>
                        <a:buChar char="•"/>
                      </a:pPr>
                      <a:r>
                        <a:rPr lang="et-EE" sz="900" u="sng">
                          <a:solidFill>
                            <a:srgbClr val="00599D"/>
                          </a:solidFill>
                          <a:effectLst/>
                          <a:latin typeface="inherit"/>
                          <a:hlinkClick r:id="rId11"/>
                        </a:rPr>
                        <a:t>Haldusmenetluse seadus</a:t>
                      </a:r>
                      <a:endParaRPr lang="et-EE" sz="900">
                        <a:solidFill>
                          <a:srgbClr val="404040"/>
                        </a:solidFill>
                        <a:effectLst/>
                        <a:latin typeface="inherit"/>
                      </a:endParaRPr>
                    </a:p>
                  </a:txBody>
                  <a:tcPr marL="108685" marR="108685" marT="69163" marB="6916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9"/>
                  </a:ext>
                </a:extLst>
              </a:tr>
              <a:tr h="355438">
                <a:tc>
                  <a:txBody>
                    <a:bodyPr/>
                    <a:lstStyle/>
                    <a:p>
                      <a:pPr fontAlgn="base">
                        <a:buFont typeface="Arial" panose="020B0604020202020204" pitchFamily="34" charset="0"/>
                        <a:buChar char="•"/>
                      </a:pPr>
                      <a:r>
                        <a:rPr lang="fi-FI" sz="900" u="sng">
                          <a:solidFill>
                            <a:srgbClr val="00599D"/>
                          </a:solidFill>
                          <a:effectLst/>
                          <a:latin typeface="inherit"/>
                          <a:hlinkClick r:id="rId12"/>
                        </a:rPr>
                        <a:t>Kunstliku viljastamise ja embrüokaitse seadus</a:t>
                      </a:r>
                      <a:endParaRPr lang="fi-FI" sz="900">
                        <a:solidFill>
                          <a:srgbClr val="404040"/>
                        </a:solidFill>
                        <a:effectLst/>
                        <a:latin typeface="inherit"/>
                      </a:endParaRPr>
                    </a:p>
                  </a:txBody>
                  <a:tcPr marL="108685" marR="108685" marT="69163" marB="6916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5F7FF"/>
                    </a:solidFill>
                  </a:tcPr>
                </a:tc>
                <a:extLst>
                  <a:ext uri="{0D108BD9-81ED-4DB2-BD59-A6C34878D82A}">
                    <a16:rowId xmlns:a16="http://schemas.microsoft.com/office/drawing/2014/main" val="10010"/>
                  </a:ext>
                </a:extLst>
              </a:tr>
              <a:tr h="355438">
                <a:tc>
                  <a:txBody>
                    <a:bodyPr/>
                    <a:lstStyle/>
                    <a:p>
                      <a:pPr fontAlgn="base">
                        <a:buFont typeface="Arial" panose="020B0604020202020204" pitchFamily="34" charset="0"/>
                        <a:buChar char="•"/>
                      </a:pPr>
                      <a:r>
                        <a:rPr lang="et-EE" sz="900" u="sng">
                          <a:solidFill>
                            <a:srgbClr val="00599D"/>
                          </a:solidFill>
                          <a:effectLst/>
                          <a:latin typeface="inherit"/>
                          <a:hlinkClick r:id="rId13"/>
                        </a:rPr>
                        <a:t>Majandustegevuse seadustiku üldosa seadus</a:t>
                      </a:r>
                      <a:endParaRPr lang="et-EE" sz="900">
                        <a:solidFill>
                          <a:srgbClr val="404040"/>
                        </a:solidFill>
                        <a:effectLst/>
                        <a:latin typeface="inherit"/>
                      </a:endParaRPr>
                    </a:p>
                  </a:txBody>
                  <a:tcPr marL="108685" marR="108685" marT="69163" marB="6916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11"/>
                  </a:ext>
                </a:extLst>
              </a:tr>
              <a:tr h="355438">
                <a:tc>
                  <a:txBody>
                    <a:bodyPr/>
                    <a:lstStyle/>
                    <a:p>
                      <a:pPr fontAlgn="base">
                        <a:buFont typeface="Arial" panose="020B0604020202020204" pitchFamily="34" charset="0"/>
                        <a:buChar char="•"/>
                      </a:pPr>
                      <a:r>
                        <a:rPr lang="et-EE" sz="900" u="sng">
                          <a:solidFill>
                            <a:srgbClr val="00599D"/>
                          </a:solidFill>
                          <a:effectLst/>
                          <a:latin typeface="inherit"/>
                          <a:hlinkClick r:id="rId14"/>
                        </a:rPr>
                        <a:t>Eesti Haigekassa põhikiri</a:t>
                      </a:r>
                      <a:endParaRPr lang="et-EE" sz="900">
                        <a:solidFill>
                          <a:srgbClr val="404040"/>
                        </a:solidFill>
                        <a:effectLst/>
                        <a:latin typeface="inherit"/>
                      </a:endParaRPr>
                    </a:p>
                  </a:txBody>
                  <a:tcPr marL="108685" marR="108685" marT="69163" marB="6916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5F7FF"/>
                    </a:solidFill>
                  </a:tcPr>
                </a:tc>
                <a:extLst>
                  <a:ext uri="{0D108BD9-81ED-4DB2-BD59-A6C34878D82A}">
                    <a16:rowId xmlns:a16="http://schemas.microsoft.com/office/drawing/2014/main" val="10012"/>
                  </a:ext>
                </a:extLst>
              </a:tr>
              <a:tr h="535661">
                <a:tc>
                  <a:txBody>
                    <a:bodyPr/>
                    <a:lstStyle/>
                    <a:p>
                      <a:pPr fontAlgn="base">
                        <a:buFont typeface="Arial" panose="020B0604020202020204" pitchFamily="34" charset="0"/>
                        <a:buChar char="•"/>
                      </a:pPr>
                      <a:r>
                        <a:rPr lang="et-EE" sz="900" u="sng">
                          <a:solidFill>
                            <a:srgbClr val="00599D"/>
                          </a:solidFill>
                          <a:effectLst/>
                          <a:latin typeface="inherit"/>
                          <a:hlinkClick r:id="rId15"/>
                        </a:rPr>
                        <a:t>Liiklusõnnetusest teatamise, asjaolude väljaselgitamise, vormistamise, registreerimise ja arvestuse kord</a:t>
                      </a:r>
                      <a:endParaRPr lang="et-EE" sz="900">
                        <a:solidFill>
                          <a:srgbClr val="404040"/>
                        </a:solidFill>
                        <a:effectLst/>
                        <a:latin typeface="inherit"/>
                      </a:endParaRPr>
                    </a:p>
                  </a:txBody>
                  <a:tcPr marL="108685" marR="108685" marT="69163" marB="6916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13"/>
                  </a:ext>
                </a:extLst>
              </a:tr>
              <a:tr h="355438">
                <a:tc>
                  <a:txBody>
                    <a:bodyPr/>
                    <a:lstStyle/>
                    <a:p>
                      <a:pPr fontAlgn="base">
                        <a:buFont typeface="Arial" panose="020B0604020202020204" pitchFamily="34" charset="0"/>
                        <a:buChar char="•"/>
                      </a:pPr>
                      <a:r>
                        <a:rPr lang="et-EE" sz="900" u="sng" dirty="0">
                          <a:solidFill>
                            <a:srgbClr val="00599D"/>
                          </a:solidFill>
                          <a:effectLst/>
                          <a:latin typeface="inherit"/>
                          <a:hlinkClick r:id="rId16"/>
                        </a:rPr>
                        <a:t>Kiirabi</a:t>
                      </a:r>
                      <a:endParaRPr lang="et-EE" sz="900" dirty="0">
                        <a:solidFill>
                          <a:srgbClr val="404040"/>
                        </a:solidFill>
                        <a:effectLst/>
                        <a:latin typeface="inherit"/>
                      </a:endParaRPr>
                    </a:p>
                  </a:txBody>
                  <a:tcPr marL="108685" marR="108685" marT="69163" marB="6916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5F7FF"/>
                    </a:solidFill>
                  </a:tcPr>
                </a:tc>
                <a:extLst>
                  <a:ext uri="{0D108BD9-81ED-4DB2-BD59-A6C34878D82A}">
                    <a16:rowId xmlns:a16="http://schemas.microsoft.com/office/drawing/2014/main" val="10014"/>
                  </a:ext>
                </a:extLst>
              </a:tr>
            </a:tbl>
          </a:graphicData>
        </a:graphic>
      </p:graphicFrame>
      <p:pic>
        <p:nvPicPr>
          <p:cNvPr id="6" name="Picture 3" descr="C:\Users\kristim\Documents\HELP\HELP (1) logo.pn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7585" y="58615"/>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9808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Haigekassa kululiigid</a:t>
            </a:r>
          </a:p>
        </p:txBody>
      </p:sp>
      <p:sp>
        <p:nvSpPr>
          <p:cNvPr id="3" name="Sisu kohatäide 2"/>
          <p:cNvSpPr>
            <a:spLocks noGrp="1"/>
          </p:cNvSpPr>
          <p:nvPr>
            <p:ph idx="1"/>
          </p:nvPr>
        </p:nvSpPr>
        <p:spPr>
          <a:xfrm>
            <a:off x="838200" y="1825624"/>
            <a:ext cx="10515600" cy="5032375"/>
          </a:xfrm>
        </p:spPr>
        <p:txBody>
          <a:bodyPr>
            <a:noAutofit/>
          </a:bodyPr>
          <a:lstStyle/>
          <a:p>
            <a:r>
              <a:rPr lang="et-EE" sz="1800" dirty="0"/>
              <a:t>Tegevuskulud</a:t>
            </a:r>
          </a:p>
          <a:p>
            <a:r>
              <a:rPr lang="et-EE" sz="1800" dirty="0"/>
              <a:t>Ravimid</a:t>
            </a:r>
          </a:p>
          <a:p>
            <a:r>
              <a:rPr lang="et-EE" sz="1800" dirty="0"/>
              <a:t>Hambaravi</a:t>
            </a:r>
          </a:p>
          <a:p>
            <a:r>
              <a:rPr lang="et-EE" sz="1800" dirty="0"/>
              <a:t>Õendusabi</a:t>
            </a:r>
          </a:p>
          <a:p>
            <a:r>
              <a:rPr lang="et-EE" sz="1800" dirty="0"/>
              <a:t>Haiguste ennetamine</a:t>
            </a:r>
          </a:p>
          <a:p>
            <a:r>
              <a:rPr lang="et-EE" sz="1800" dirty="0"/>
              <a:t>Eriarstiabi</a:t>
            </a:r>
          </a:p>
          <a:p>
            <a:r>
              <a:rPr lang="et-EE" sz="1800" dirty="0" err="1"/>
              <a:t>Üldarstiabi</a:t>
            </a:r>
            <a:endParaRPr lang="et-EE" sz="1800" dirty="0"/>
          </a:p>
          <a:p>
            <a:r>
              <a:rPr lang="et-EE" sz="1800" dirty="0"/>
              <a:t>Muud kulud</a:t>
            </a:r>
          </a:p>
          <a:p>
            <a:r>
              <a:rPr lang="et-EE" sz="1800" dirty="0"/>
              <a:t>Kiirabi</a:t>
            </a:r>
          </a:p>
          <a:p>
            <a:r>
              <a:rPr lang="et-EE" sz="1800" dirty="0"/>
              <a:t>Ravi välisriigis</a:t>
            </a:r>
          </a:p>
          <a:p>
            <a:r>
              <a:rPr lang="et-EE" sz="1800" dirty="0"/>
              <a:t>Meditsiiniseadmehüvitised</a:t>
            </a:r>
          </a:p>
          <a:p>
            <a:r>
              <a:rPr lang="et-EE" sz="1800" dirty="0"/>
              <a:t>Ajutise töövõimetuse hüvitis</a:t>
            </a:r>
          </a:p>
          <a:p>
            <a:r>
              <a:rPr lang="et-EE" sz="1800" dirty="0">
                <a:latin typeface="lato"/>
              </a:rPr>
              <a:t>Tervise edendamine</a:t>
            </a:r>
          </a:p>
          <a:p>
            <a:pPr marL="0" indent="0">
              <a:buNone/>
            </a:pPr>
            <a:br>
              <a:rPr lang="et-EE" sz="1800" dirty="0"/>
            </a:br>
            <a:endParaRPr lang="et-EE" sz="1800" dirty="0"/>
          </a:p>
        </p:txBody>
      </p:sp>
      <p:pic>
        <p:nvPicPr>
          <p:cNvPr id="5"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026" y="0"/>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72928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Kes maksab tervishoiuteenuse  eest?</a:t>
            </a:r>
            <a:br>
              <a:rPr lang="et-EE" b="1" dirty="0"/>
            </a:br>
            <a:endParaRPr lang="et-EE" dirty="0"/>
          </a:p>
        </p:txBody>
      </p:sp>
      <p:sp>
        <p:nvSpPr>
          <p:cNvPr id="3" name="Sisu kohatäide 2"/>
          <p:cNvSpPr>
            <a:spLocks noGrp="1"/>
          </p:cNvSpPr>
          <p:nvPr>
            <p:ph idx="1"/>
          </p:nvPr>
        </p:nvSpPr>
        <p:spPr/>
        <p:txBody>
          <a:bodyPr/>
          <a:lstStyle/>
          <a:p>
            <a:r>
              <a:rPr lang="et-EE" dirty="0"/>
              <a:t>Haigekassa tähtsaim ülesanne on korraldada meie ühist ravikindlustust, et võimaldada kindlustatud inimestele erinevaid hüvitisi ja võrdse kvaliteediga arstiabi. Lisaks muudele ülesannetele sõlmib haigekassa  tervishoiuteenuse pakkujatega (perearstid, hambaarstid, haiglad jne) lepingud ja maksab ravikindlustusmaksust laekunud raha eest perearstiabi, eriarstiabi, õendusabi ja laste hambaravi eest. Lisaks rahastab haigekassa </a:t>
            </a:r>
            <a:r>
              <a:rPr lang="et-EE" u="sng" dirty="0">
                <a:hlinkClick r:id="rId2"/>
              </a:rPr>
              <a:t>ravimite ja meditsiiniliste abivahendite</a:t>
            </a:r>
            <a:r>
              <a:rPr lang="et-EE" dirty="0"/>
              <a:t> ostmist ning maksab erinevaid </a:t>
            </a:r>
            <a:r>
              <a:rPr lang="et-EE" u="sng" dirty="0">
                <a:hlinkClick r:id="rId3"/>
              </a:rPr>
              <a:t>rahalisi hüvitisi</a:t>
            </a:r>
            <a:r>
              <a:rPr lang="et-EE" dirty="0"/>
              <a:t>.</a:t>
            </a:r>
          </a:p>
        </p:txBody>
      </p:sp>
      <p:pic>
        <p:nvPicPr>
          <p:cNvPr id="5" name="Picture 3" descr="C:\Users\kristim\Documents\HELP\HELP (1) 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7226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Tervishoiusüsteemi rahastamine</a:t>
            </a:r>
          </a:p>
        </p:txBody>
      </p:sp>
      <p:sp>
        <p:nvSpPr>
          <p:cNvPr id="3" name="Sisu kohatäide 2"/>
          <p:cNvSpPr>
            <a:spLocks noGrp="1"/>
          </p:cNvSpPr>
          <p:nvPr>
            <p:ph idx="1"/>
          </p:nvPr>
        </p:nvSpPr>
        <p:spPr/>
        <p:txBody>
          <a:bodyPr/>
          <a:lstStyle/>
          <a:p>
            <a:r>
              <a:rPr lang="et-EE" b="1" dirty="0"/>
              <a:t>Eestis kehtib ühine riiklik ravikindlustus.</a:t>
            </a:r>
            <a:r>
              <a:rPr lang="et-EE" dirty="0"/>
              <a:t> See tähendab, et ühise ravikindlustuse raha tuleb </a:t>
            </a:r>
            <a:r>
              <a:rPr lang="et-EE" u="sng" dirty="0" err="1"/>
              <a:t>töölkäivate</a:t>
            </a:r>
            <a:r>
              <a:rPr lang="et-EE" u="sng" dirty="0"/>
              <a:t> inimeste palgalt makstud 13% </a:t>
            </a:r>
            <a:r>
              <a:rPr lang="et-EE" dirty="0"/>
              <a:t>ravikindlustusmaksest. Kellegi ravikindlustusmaksed ega ka juurdepääs vajaminevale abile ei sõltu vanusest, sissetulekust või terviseriskidest. Kõigil Eesti ravikindlustatud inimestel on õigus saada ühesugust kvaliteetset tervishoiuteenust.</a:t>
            </a:r>
          </a:p>
        </p:txBody>
      </p:sp>
      <p:pic>
        <p:nvPicPr>
          <p:cNvPr id="5"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2"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6131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Ravikindlustatud inimese ravikulud tasub haigekassa. </a:t>
            </a:r>
            <a:endParaRPr lang="et-EE" dirty="0"/>
          </a:p>
        </p:txBody>
      </p:sp>
      <p:sp>
        <p:nvSpPr>
          <p:cNvPr id="3" name="Sisu kohatäide 2"/>
          <p:cNvSpPr>
            <a:spLocks noGrp="1"/>
          </p:cNvSpPr>
          <p:nvPr>
            <p:ph idx="1"/>
          </p:nvPr>
        </p:nvSpPr>
        <p:spPr/>
        <p:txBody>
          <a:bodyPr/>
          <a:lstStyle/>
          <a:p>
            <a:pPr fontAlgn="base"/>
            <a:r>
              <a:rPr lang="et-EE" dirty="0"/>
              <a:t>Selleks sõlmib haigekassa tervishoiuteenuste </a:t>
            </a:r>
            <a:r>
              <a:rPr lang="et-EE" dirty="0" err="1"/>
              <a:t>osutajatega</a:t>
            </a:r>
            <a:r>
              <a:rPr lang="et-EE" dirty="0"/>
              <a:t> (näiteks perearstid, haiglad jne) lepingud. See tähendab, et lepingu sõlminud tervishoiuteenuste </a:t>
            </a:r>
            <a:r>
              <a:rPr lang="et-EE" dirty="0" err="1"/>
              <a:t>osutajatest</a:t>
            </a:r>
            <a:r>
              <a:rPr lang="et-EE" dirty="0"/>
              <a:t> saavad haigekassa partnerid. Kui ravikindlustatud inimene läheb haigekassa lepingupartneri juurde vastuvõtule või ravile (ehk saab tervishoiuteenust), hüvitab haigekassa tervishoiuteenuste kulu.  </a:t>
            </a:r>
          </a:p>
          <a:p>
            <a:pPr fontAlgn="base"/>
            <a:r>
              <a:rPr lang="et-EE" dirty="0"/>
              <a:t>Haigekassa lepinguga tekivad raviasutusele kohustused pidada kinni kokku lepitud ravijärjekordade pikkusest, osutada tervishoiuteenuseid rahvusvahelistele kvaliteedistandarditele vastavalt jm.</a:t>
            </a:r>
          </a:p>
          <a:p>
            <a:endParaRPr lang="et-EE" dirty="0"/>
          </a:p>
        </p:txBody>
      </p:sp>
      <p:pic>
        <p:nvPicPr>
          <p:cNvPr id="5"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8"/>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6034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Ravikindlustus</a:t>
            </a:r>
          </a:p>
        </p:txBody>
      </p:sp>
      <p:sp>
        <p:nvSpPr>
          <p:cNvPr id="3" name="Sisu kohatäide 2"/>
          <p:cNvSpPr>
            <a:spLocks noGrp="1"/>
          </p:cNvSpPr>
          <p:nvPr>
            <p:ph idx="1"/>
          </p:nvPr>
        </p:nvSpPr>
        <p:spPr/>
        <p:txBody>
          <a:bodyPr/>
          <a:lstStyle/>
          <a:p>
            <a:r>
              <a:rPr lang="et-EE" b="1" dirty="0"/>
              <a:t>Ravikindlustus katab enamiku meditsiiniga seotud kuludest. Teatud teenuste puhul on patsiendil ka omaosalus, mis tähendab, et mingi osa teenusest tuleb patsiendil endal maksta</a:t>
            </a:r>
            <a:r>
              <a:rPr lang="et-EE" dirty="0"/>
              <a:t>. Omaosaluse alla kuuluvad näiteks visiidi- ja voodipäevatasud. Samuti ei kaeta ravikindlustuse eelarvest kõiki võimalikke tervishoiuteenuseid, vaid ainult neid, mis on kirjas tervishoiuteenuste loetelus ja inimesele meditsiiniliselt näidustatud.</a:t>
            </a:r>
          </a:p>
        </p:txBody>
      </p:sp>
      <p:pic>
        <p:nvPicPr>
          <p:cNvPr id="5"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9"/>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45311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Haigekassa leping</a:t>
            </a:r>
          </a:p>
        </p:txBody>
      </p:sp>
      <p:sp>
        <p:nvSpPr>
          <p:cNvPr id="3" name="Sisu kohatäide 2"/>
          <p:cNvSpPr>
            <a:spLocks noGrp="1"/>
          </p:cNvSpPr>
          <p:nvPr>
            <p:ph idx="1"/>
          </p:nvPr>
        </p:nvSpPr>
        <p:spPr/>
        <p:txBody>
          <a:bodyPr/>
          <a:lstStyle/>
          <a:p>
            <a:r>
              <a:rPr lang="et-EE" b="1" dirty="0"/>
              <a:t>Veel tuleb silmas pidada, et haigekassa hüvitab vaid need tervishoiuteenused, mille osutamise osas on raviasutusega sõlmitud leping.</a:t>
            </a:r>
          </a:p>
          <a:p>
            <a:r>
              <a:rPr lang="et-EE" dirty="0"/>
              <a:t> Lepingu sõlmimisel tekib raviasutusel õigus haigekassa kindlustusraha eest kindlustatud inimesi ravida ning vastav teave peab kõigile patsientidele ka nähtavas kohas olema. Teisalt tekivad haigekassa lepinguga ka raviasutusele kohustused pidada kinni kokku lepitud ravijärjekordade pikkusest, osutada tervishoiuteenuseid rahvusvahelistele kvaliteedistandarditele vastavalt jm.</a:t>
            </a:r>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9"/>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87163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990600" y="304800"/>
            <a:ext cx="10617200" cy="1899137"/>
          </a:xfrm>
        </p:spPr>
        <p:txBody>
          <a:bodyPr>
            <a:normAutofit fontScale="90000"/>
          </a:bodyPr>
          <a:lstStyle/>
          <a:p>
            <a:pPr fontAlgn="base"/>
            <a:br>
              <a:rPr lang="et-EE" sz="3600" b="1" dirty="0">
                <a:latin typeface="Times New Roman" panose="02020603050405020304" pitchFamily="18" charset="0"/>
                <a:cs typeface="Times New Roman" panose="02020603050405020304" pitchFamily="18" charset="0"/>
              </a:rPr>
            </a:br>
            <a:br>
              <a:rPr lang="et-EE" sz="3600" b="1" dirty="0">
                <a:latin typeface="Times New Roman" panose="02020603050405020304" pitchFamily="18" charset="0"/>
                <a:cs typeface="Times New Roman" panose="02020603050405020304" pitchFamily="18" charset="0"/>
              </a:rPr>
            </a:br>
            <a:r>
              <a:rPr lang="et-EE" sz="3100" b="1" dirty="0">
                <a:latin typeface="Times New Roman" panose="02020603050405020304" pitchFamily="18" charset="0"/>
                <a:cs typeface="Times New Roman" panose="02020603050405020304" pitchFamily="18" charset="0"/>
              </a:rPr>
              <a:t>Rahastatavate tervishoiuteenuste loetelu uuendatakse </a:t>
            </a:r>
            <a:br>
              <a:rPr lang="et-EE" sz="3100" b="1" dirty="0">
                <a:latin typeface="Times New Roman" panose="02020603050405020304" pitchFamily="18" charset="0"/>
                <a:cs typeface="Times New Roman" panose="02020603050405020304" pitchFamily="18" charset="0"/>
              </a:rPr>
            </a:br>
            <a:r>
              <a:rPr lang="et-EE" sz="3100" b="1" dirty="0">
                <a:latin typeface="Times New Roman" panose="02020603050405020304" pitchFamily="18" charset="0"/>
                <a:cs typeface="Times New Roman" panose="02020603050405020304" pitchFamily="18" charset="0"/>
              </a:rPr>
              <a:t>Eesti Haigekassa poolt  igal aastal koostöös erialaühenduste ja haiglatega</a:t>
            </a:r>
            <a:r>
              <a:rPr lang="et-EE" sz="3100" b="1" i="1" dirty="0">
                <a:latin typeface="Times New Roman" panose="02020603050405020304" pitchFamily="18" charset="0"/>
                <a:cs typeface="Times New Roman" panose="02020603050405020304" pitchFamily="18" charset="0"/>
              </a:rPr>
              <a:t>.</a:t>
            </a:r>
            <a:br>
              <a:rPr lang="et-EE" sz="3100" b="1" dirty="0">
                <a:latin typeface="Times New Roman" panose="02020603050405020304" pitchFamily="18" charset="0"/>
                <a:cs typeface="Times New Roman" panose="02020603050405020304" pitchFamily="18" charset="0"/>
              </a:rPr>
            </a:br>
            <a:r>
              <a:rPr lang="et-EE" b="1" dirty="0"/>
              <a:t> </a:t>
            </a:r>
            <a:br>
              <a:rPr lang="et-EE" b="1" dirty="0"/>
            </a:br>
            <a:endParaRPr lang="et-EE" b="1" dirty="0"/>
          </a:p>
        </p:txBody>
      </p:sp>
      <p:sp>
        <p:nvSpPr>
          <p:cNvPr id="3" name="Sisu kohatäide 2"/>
          <p:cNvSpPr>
            <a:spLocks noGrp="1"/>
          </p:cNvSpPr>
          <p:nvPr>
            <p:ph idx="1"/>
          </p:nvPr>
        </p:nvSpPr>
        <p:spPr>
          <a:xfrm>
            <a:off x="838200" y="2262555"/>
            <a:ext cx="10515600" cy="3399692"/>
          </a:xfrm>
        </p:spPr>
        <p:txBody>
          <a:bodyPr/>
          <a:lstStyle/>
          <a:p>
            <a:r>
              <a:rPr lang="et-EE" dirty="0"/>
              <a:t>Alates 2019. aastast tasub haigekassa 12 uue teenuse ja 13 haiglaravimi eest, mis lisati tervishoiuteenuste loetellu. Uued teenused aitavad muu hulgas laiendada võimalusi vähi, haruldaste haiguste ja </a:t>
            </a:r>
            <a:r>
              <a:rPr lang="et-EE" dirty="0" err="1"/>
              <a:t>lastehaiguste</a:t>
            </a:r>
            <a:r>
              <a:rPr lang="et-EE" dirty="0"/>
              <a:t> raviks.</a:t>
            </a:r>
          </a:p>
          <a:p>
            <a:r>
              <a:rPr lang="fi-FI" i="1" dirty="0" err="1"/>
              <a:t>Vähiravimite</a:t>
            </a:r>
            <a:r>
              <a:rPr lang="fi-FI" i="1" dirty="0"/>
              <a:t> </a:t>
            </a:r>
            <a:r>
              <a:rPr lang="fi-FI" i="1" dirty="0" err="1"/>
              <a:t>eeldatav</a:t>
            </a:r>
            <a:r>
              <a:rPr lang="fi-FI" i="1" dirty="0"/>
              <a:t> kulu </a:t>
            </a:r>
            <a:r>
              <a:rPr lang="fi-FI" i="1" dirty="0" err="1"/>
              <a:t>ravikindlustusele</a:t>
            </a:r>
            <a:r>
              <a:rPr lang="fi-FI" i="1" dirty="0"/>
              <a:t> on </a:t>
            </a:r>
            <a:r>
              <a:rPr lang="et-EE" i="1" dirty="0"/>
              <a:t>2019</a:t>
            </a:r>
            <a:r>
              <a:rPr lang="fi-FI" i="1" dirty="0"/>
              <a:t> </a:t>
            </a:r>
            <a:r>
              <a:rPr lang="fi-FI" i="1" dirty="0" err="1"/>
              <a:t>aastal</a:t>
            </a:r>
            <a:r>
              <a:rPr lang="fi-FI" i="1" dirty="0"/>
              <a:t> </a:t>
            </a:r>
            <a:r>
              <a:rPr lang="fi-FI" i="1" dirty="0" err="1"/>
              <a:t>üle</a:t>
            </a:r>
            <a:endParaRPr lang="et-EE" i="1" dirty="0"/>
          </a:p>
          <a:p>
            <a:pPr marL="0" indent="0">
              <a:buNone/>
            </a:pPr>
            <a:r>
              <a:rPr lang="fi-FI" i="1" dirty="0"/>
              <a:t> 50 </a:t>
            </a:r>
            <a:r>
              <a:rPr lang="fi-FI" i="1" dirty="0" err="1"/>
              <a:t>miljoni</a:t>
            </a:r>
            <a:r>
              <a:rPr lang="fi-FI" i="1" dirty="0"/>
              <a:t> euro.</a:t>
            </a:r>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9"/>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91028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691662" y="365125"/>
            <a:ext cx="10662138" cy="1325563"/>
          </a:xfrm>
        </p:spPr>
        <p:txBody>
          <a:bodyPr>
            <a:normAutofit fontScale="90000"/>
          </a:bodyPr>
          <a:lstStyle/>
          <a:p>
            <a:r>
              <a:rPr lang="fi-FI" b="1" i="0" dirty="0" err="1">
                <a:solidFill>
                  <a:srgbClr val="333333"/>
                </a:solidFill>
                <a:effectLst/>
                <a:latin typeface="open sans"/>
              </a:rPr>
              <a:t>Haigekassa</a:t>
            </a:r>
            <a:r>
              <a:rPr lang="fi-FI" b="1" i="0" dirty="0">
                <a:solidFill>
                  <a:srgbClr val="333333"/>
                </a:solidFill>
                <a:effectLst/>
                <a:latin typeface="open sans"/>
              </a:rPr>
              <a:t> </a:t>
            </a:r>
            <a:r>
              <a:rPr lang="et-EE" b="1" i="0" dirty="0">
                <a:solidFill>
                  <a:srgbClr val="333333"/>
                </a:solidFill>
                <a:effectLst/>
                <a:latin typeface="open sans"/>
              </a:rPr>
              <a:t>2019 aasta eelarve</a:t>
            </a:r>
            <a:r>
              <a:rPr lang="fi-FI" b="1" i="0" dirty="0">
                <a:solidFill>
                  <a:srgbClr val="333333"/>
                </a:solidFill>
                <a:effectLst/>
                <a:latin typeface="open sans"/>
              </a:rPr>
              <a:t> </a:t>
            </a:r>
            <a:r>
              <a:rPr lang="et-EE" b="1" i="0" dirty="0">
                <a:solidFill>
                  <a:srgbClr val="333333"/>
                </a:solidFill>
                <a:effectLst/>
                <a:latin typeface="open sans"/>
              </a:rPr>
              <a:t> on </a:t>
            </a:r>
            <a:r>
              <a:rPr lang="fi-FI" b="1" i="0" dirty="0">
                <a:solidFill>
                  <a:srgbClr val="333333"/>
                </a:solidFill>
                <a:effectLst/>
                <a:latin typeface="open sans"/>
              </a:rPr>
              <a:t>1,5 </a:t>
            </a:r>
            <a:r>
              <a:rPr lang="et-EE" b="1" i="0" dirty="0">
                <a:solidFill>
                  <a:srgbClr val="333333"/>
                </a:solidFill>
                <a:effectLst/>
                <a:latin typeface="open sans"/>
              </a:rPr>
              <a:t> </a:t>
            </a:r>
            <a:r>
              <a:rPr lang="fi-FI" b="1" i="0" dirty="0">
                <a:solidFill>
                  <a:srgbClr val="333333"/>
                </a:solidFill>
                <a:effectLst/>
                <a:latin typeface="open sans"/>
              </a:rPr>
              <a:t>miljardi</a:t>
            </a:r>
            <a:r>
              <a:rPr lang="et-EE" b="1" i="0" dirty="0">
                <a:solidFill>
                  <a:srgbClr val="333333"/>
                </a:solidFill>
                <a:effectLst/>
                <a:latin typeface="open sans"/>
              </a:rPr>
              <a:t>t </a:t>
            </a:r>
            <a:r>
              <a:rPr lang="fi-FI" b="1" i="0" dirty="0">
                <a:solidFill>
                  <a:srgbClr val="333333"/>
                </a:solidFill>
                <a:effectLst/>
                <a:latin typeface="open sans"/>
              </a:rPr>
              <a:t>euro</a:t>
            </a:r>
            <a:r>
              <a:rPr lang="et-EE" b="1" i="0" dirty="0">
                <a:solidFill>
                  <a:srgbClr val="333333"/>
                </a:solidFill>
                <a:effectLst/>
                <a:latin typeface="open sans"/>
              </a:rPr>
              <a:t>t</a:t>
            </a:r>
            <a:r>
              <a:rPr lang="fi-FI" b="1" i="0" dirty="0">
                <a:solidFill>
                  <a:srgbClr val="333333"/>
                </a:solidFill>
                <a:effectLst/>
                <a:latin typeface="open sans"/>
              </a:rPr>
              <a:t> </a:t>
            </a:r>
            <a:r>
              <a:rPr lang="et-EE" b="1" i="0" dirty="0">
                <a:solidFill>
                  <a:srgbClr val="333333"/>
                </a:solidFill>
                <a:effectLst/>
                <a:latin typeface="open sans"/>
              </a:rPr>
              <a:t>!</a:t>
            </a:r>
            <a:br>
              <a:rPr lang="fi-FI" b="1" i="0" dirty="0">
                <a:solidFill>
                  <a:srgbClr val="333333"/>
                </a:solidFill>
                <a:effectLst/>
                <a:latin typeface="open sans"/>
              </a:rPr>
            </a:br>
            <a:endParaRPr lang="et-EE" dirty="0"/>
          </a:p>
        </p:txBody>
      </p:sp>
      <p:pic>
        <p:nvPicPr>
          <p:cNvPr id="4" name="Sisu kohatäide 3"/>
          <p:cNvPicPr>
            <a:picLocks noGrp="1" noChangeAspect="1"/>
          </p:cNvPicPr>
          <p:nvPr>
            <p:ph idx="1"/>
          </p:nvPr>
        </p:nvPicPr>
        <p:blipFill>
          <a:blip r:embed="rId2"/>
          <a:stretch>
            <a:fillRect/>
          </a:stretch>
        </p:blipFill>
        <p:spPr>
          <a:xfrm>
            <a:off x="1968500" y="1825624"/>
            <a:ext cx="7056285" cy="4930775"/>
          </a:xfrm>
          <a:prstGeom prst="rect">
            <a:avLst/>
          </a:prstGeom>
        </p:spPr>
      </p:pic>
      <p:pic>
        <p:nvPicPr>
          <p:cNvPr id="5" name="Picture 3" descr="C:\Users\kristim\Documents\HELP\HELP (1)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31168"/>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3926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164123" y="367099"/>
            <a:ext cx="11189677" cy="1323589"/>
          </a:xfrm>
        </p:spPr>
        <p:txBody>
          <a:bodyPr>
            <a:noAutofit/>
          </a:bodyPr>
          <a:lstStyle/>
          <a:p>
            <a:r>
              <a:rPr lang="et-EE" sz="2400" dirty="0"/>
              <a:t>Nt. </a:t>
            </a:r>
            <a:r>
              <a:rPr lang="et-EE" sz="2400" dirty="0" err="1"/>
              <a:t>Üldarstiabi</a:t>
            </a:r>
            <a:r>
              <a:rPr lang="et-EE" sz="2400" dirty="0"/>
              <a:t>.</a:t>
            </a:r>
            <a:br>
              <a:rPr lang="et-EE" sz="2400" dirty="0"/>
            </a:br>
            <a:r>
              <a:rPr lang="et-EE" sz="2400" b="1" dirty="0"/>
              <a:t> § 2. Kindlustatud isiku pearaha.</a:t>
            </a:r>
            <a:br>
              <a:rPr lang="et-EE" sz="2400" b="1" dirty="0"/>
            </a:br>
            <a:r>
              <a:rPr lang="et-EE" sz="2400" dirty="0"/>
              <a:t>(1) Pearaha on tasu, mida haigekassa maksab perearstile perearsti nimistusse kantud kindlustatud isikule vajalike tervishoiuteenuste osutamise kulude katmiseks.</a:t>
            </a:r>
            <a:br>
              <a:rPr lang="et-EE" sz="2400" b="1" dirty="0"/>
            </a:br>
            <a:endParaRPr lang="et-EE" sz="2400" dirty="0"/>
          </a:p>
        </p:txBody>
      </p:sp>
      <p:graphicFrame>
        <p:nvGraphicFramePr>
          <p:cNvPr id="4" name="Sisu kohatäide 3"/>
          <p:cNvGraphicFramePr>
            <a:graphicFrameLocks noGrp="1"/>
          </p:cNvGraphicFramePr>
          <p:nvPr>
            <p:ph idx="1"/>
            <p:extLst>
              <p:ext uri="{D42A27DB-BD31-4B8C-83A1-F6EECF244321}">
                <p14:modId xmlns:p14="http://schemas.microsoft.com/office/powerpoint/2010/main" val="1430854828"/>
              </p:ext>
            </p:extLst>
          </p:nvPr>
        </p:nvGraphicFramePr>
        <p:xfrm>
          <a:off x="175847" y="2016371"/>
          <a:ext cx="12016153" cy="4366482"/>
        </p:xfrm>
        <a:graphic>
          <a:graphicData uri="http://schemas.openxmlformats.org/drawingml/2006/table">
            <a:tbl>
              <a:tblPr/>
              <a:tblGrid>
                <a:gridCol w="10093568">
                  <a:extLst>
                    <a:ext uri="{9D8B030D-6E8A-4147-A177-3AD203B41FA5}">
                      <a16:colId xmlns:a16="http://schemas.microsoft.com/office/drawing/2014/main" val="20000"/>
                    </a:ext>
                  </a:extLst>
                </a:gridCol>
                <a:gridCol w="720970">
                  <a:extLst>
                    <a:ext uri="{9D8B030D-6E8A-4147-A177-3AD203B41FA5}">
                      <a16:colId xmlns:a16="http://schemas.microsoft.com/office/drawing/2014/main" val="20001"/>
                    </a:ext>
                  </a:extLst>
                </a:gridCol>
                <a:gridCol w="1201615">
                  <a:extLst>
                    <a:ext uri="{9D8B030D-6E8A-4147-A177-3AD203B41FA5}">
                      <a16:colId xmlns:a16="http://schemas.microsoft.com/office/drawing/2014/main" val="20002"/>
                    </a:ext>
                  </a:extLst>
                </a:gridCol>
              </a:tblGrid>
              <a:tr h="890952">
                <a:tc>
                  <a:txBody>
                    <a:bodyPr/>
                    <a:lstStyle/>
                    <a:p>
                      <a:pPr algn="ctr" fontAlgn="t"/>
                      <a:r>
                        <a:rPr lang="et-EE" b="1" dirty="0">
                          <a:solidFill>
                            <a:srgbClr val="202020"/>
                          </a:solidFill>
                          <a:effectLst/>
                          <a:latin typeface="Arial" panose="020B0604020202020204" pitchFamily="34" charset="0"/>
                        </a:rPr>
                        <a:t>Pearaha</a:t>
                      </a:r>
                      <a:endParaRPr lang="et-EE" dirty="0">
                        <a:solidFill>
                          <a:srgbClr val="202020"/>
                        </a:solidFill>
                        <a:effectLst/>
                        <a:latin typeface="Arial" panose="020B0604020202020204" pitchFamily="34" charset="0"/>
                      </a:endParaRPr>
                    </a:p>
                  </a:txBody>
                  <a:tcPr marL="57150" marR="57150" marT="38100" marB="38100">
                    <a:lnL w="9525" cap="flat" cmpd="sng" algn="ctr">
                      <a:solidFill>
                        <a:srgbClr val="C0C0C0"/>
                      </a:solidFill>
                      <a:prstDash val="solid"/>
                      <a:round/>
                      <a:headEnd type="none" w="med" len="med"/>
                      <a:tailEnd type="none" w="med" len="med"/>
                    </a:lnL>
                    <a:lnR w="9525" cap="flat" cmpd="sng" algn="ctr">
                      <a:solidFill>
                        <a:srgbClr val="D0D0D0"/>
                      </a:solidFill>
                      <a:prstDash val="solid"/>
                      <a:round/>
                      <a:headEnd type="none" w="med" len="med"/>
                      <a:tailEnd type="none" w="med" len="med"/>
                    </a:lnR>
                    <a:lnT w="9525" cap="flat" cmpd="sng" algn="ctr">
                      <a:solidFill>
                        <a:srgbClr val="D0D0D0"/>
                      </a:solidFill>
                      <a:prstDash val="solid"/>
                      <a:round/>
                      <a:headEnd type="none" w="med" len="med"/>
                      <a:tailEnd type="none" w="med" len="med"/>
                    </a:lnT>
                    <a:lnB w="9525" cap="flat" cmpd="sng" algn="ctr">
                      <a:solidFill>
                        <a:srgbClr val="D0D0D0"/>
                      </a:solidFill>
                      <a:prstDash val="solid"/>
                      <a:round/>
                      <a:headEnd type="none" w="med" len="med"/>
                      <a:tailEnd type="none" w="med" len="med"/>
                    </a:lnB>
                    <a:solidFill>
                      <a:srgbClr val="FFFFFF"/>
                    </a:solidFill>
                  </a:tcPr>
                </a:tc>
                <a:tc>
                  <a:txBody>
                    <a:bodyPr/>
                    <a:lstStyle/>
                    <a:p>
                      <a:pPr algn="ctr" fontAlgn="t"/>
                      <a:r>
                        <a:rPr lang="et-EE" b="1">
                          <a:solidFill>
                            <a:srgbClr val="202020"/>
                          </a:solidFill>
                          <a:effectLst/>
                          <a:latin typeface="Arial" panose="020B0604020202020204" pitchFamily="34" charset="0"/>
                        </a:rPr>
                        <a:t>Kood</a:t>
                      </a:r>
                      <a:endParaRPr lang="et-EE">
                        <a:solidFill>
                          <a:srgbClr val="202020"/>
                        </a:solidFill>
                        <a:effectLst/>
                        <a:latin typeface="Arial" panose="020B0604020202020204" pitchFamily="34" charset="0"/>
                      </a:endParaRPr>
                    </a:p>
                  </a:txBody>
                  <a:tcPr marL="57150" marR="57150" marT="38100" marB="38100">
                    <a:lnL w="9525" cap="flat" cmpd="sng" algn="ctr">
                      <a:solidFill>
                        <a:srgbClr val="D0D0D0"/>
                      </a:solidFill>
                      <a:prstDash val="solid"/>
                      <a:round/>
                      <a:headEnd type="none" w="med" len="med"/>
                      <a:tailEnd type="none" w="med" len="med"/>
                    </a:lnL>
                    <a:lnR w="9525" cap="flat" cmpd="sng" algn="ctr">
                      <a:solidFill>
                        <a:srgbClr val="D0D0D0"/>
                      </a:solidFill>
                      <a:prstDash val="solid"/>
                      <a:round/>
                      <a:headEnd type="none" w="med" len="med"/>
                      <a:tailEnd type="none" w="med" len="med"/>
                    </a:lnR>
                    <a:lnT w="9525" cap="flat" cmpd="sng" algn="ctr">
                      <a:solidFill>
                        <a:srgbClr val="D0D0D0"/>
                      </a:solidFill>
                      <a:prstDash val="solid"/>
                      <a:round/>
                      <a:headEnd type="none" w="med" len="med"/>
                      <a:tailEnd type="none" w="med" len="med"/>
                    </a:lnT>
                    <a:lnB w="9525" cap="flat" cmpd="sng" algn="ctr">
                      <a:solidFill>
                        <a:srgbClr val="D0D0D0"/>
                      </a:solidFill>
                      <a:prstDash val="solid"/>
                      <a:round/>
                      <a:headEnd type="none" w="med" len="med"/>
                      <a:tailEnd type="none" w="med" len="med"/>
                    </a:lnB>
                    <a:solidFill>
                      <a:srgbClr val="FFFFFF"/>
                    </a:solidFill>
                  </a:tcPr>
                </a:tc>
                <a:tc>
                  <a:txBody>
                    <a:bodyPr/>
                    <a:lstStyle/>
                    <a:p>
                      <a:pPr algn="ctr" fontAlgn="t"/>
                      <a:r>
                        <a:rPr lang="et-EE" b="1">
                          <a:solidFill>
                            <a:srgbClr val="202020"/>
                          </a:solidFill>
                          <a:effectLst/>
                          <a:latin typeface="Arial" panose="020B0604020202020204" pitchFamily="34" charset="0"/>
                        </a:rPr>
                        <a:t>Piirhind</a:t>
                      </a:r>
                      <a:br>
                        <a:rPr lang="et-EE" b="1">
                          <a:solidFill>
                            <a:srgbClr val="202020"/>
                          </a:solidFill>
                          <a:effectLst/>
                          <a:latin typeface="Arial" panose="020B0604020202020204" pitchFamily="34" charset="0"/>
                        </a:rPr>
                      </a:br>
                      <a:r>
                        <a:rPr lang="et-EE" b="1">
                          <a:solidFill>
                            <a:srgbClr val="202020"/>
                          </a:solidFill>
                          <a:effectLst/>
                          <a:latin typeface="Arial" panose="020B0604020202020204" pitchFamily="34" charset="0"/>
                        </a:rPr>
                        <a:t>eurodes</a:t>
                      </a:r>
                      <a:endParaRPr lang="et-EE">
                        <a:solidFill>
                          <a:srgbClr val="202020"/>
                        </a:solidFill>
                        <a:effectLst/>
                        <a:latin typeface="Arial" panose="020B0604020202020204" pitchFamily="34" charset="0"/>
                      </a:endParaRPr>
                    </a:p>
                  </a:txBody>
                  <a:tcPr marL="57150" marR="57150" marT="38100" marB="38100">
                    <a:lnL w="9525" cap="flat" cmpd="sng" algn="ctr">
                      <a:solidFill>
                        <a:srgbClr val="D0D0D0"/>
                      </a:solidFill>
                      <a:prstDash val="solid"/>
                      <a:round/>
                      <a:headEnd type="none" w="med" len="med"/>
                      <a:tailEnd type="none" w="med" len="med"/>
                    </a:lnL>
                    <a:lnR w="12700" cap="flat" cmpd="sng" algn="ctr">
                      <a:solidFill>
                        <a:srgbClr val="D0D0D0"/>
                      </a:solidFill>
                      <a:prstDash val="solid"/>
                      <a:round/>
                      <a:headEnd type="none" w="med" len="med"/>
                      <a:tailEnd type="none" w="med" len="med"/>
                    </a:lnR>
                    <a:lnT w="9525" cap="flat" cmpd="sng" algn="ctr">
                      <a:solidFill>
                        <a:srgbClr val="D0D0D0"/>
                      </a:solidFill>
                      <a:prstDash val="solid"/>
                      <a:round/>
                      <a:headEnd type="none" w="med" len="med"/>
                      <a:tailEnd type="none" w="med" len="med"/>
                    </a:lnT>
                    <a:lnB w="9525" cap="flat" cmpd="sng" algn="ctr">
                      <a:solidFill>
                        <a:srgbClr val="D0D0D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5106">
                <a:tc>
                  <a:txBody>
                    <a:bodyPr/>
                    <a:lstStyle/>
                    <a:p>
                      <a:pPr algn="l" fontAlgn="t"/>
                      <a:r>
                        <a:rPr lang="fi-FI" dirty="0" err="1">
                          <a:solidFill>
                            <a:srgbClr val="202020"/>
                          </a:solidFill>
                          <a:effectLst/>
                          <a:latin typeface="Arial" panose="020B0604020202020204" pitchFamily="34" charset="0"/>
                        </a:rPr>
                        <a:t>Pearaha</a:t>
                      </a:r>
                      <a:r>
                        <a:rPr lang="fi-FI" dirty="0">
                          <a:solidFill>
                            <a:srgbClr val="202020"/>
                          </a:solidFill>
                          <a:effectLst/>
                          <a:latin typeface="Arial" panose="020B0604020202020204" pitchFamily="34" charset="0"/>
                        </a:rPr>
                        <a:t> </a:t>
                      </a:r>
                      <a:r>
                        <a:rPr lang="fi-FI" dirty="0" err="1">
                          <a:solidFill>
                            <a:srgbClr val="202020"/>
                          </a:solidFill>
                          <a:effectLst/>
                          <a:latin typeface="Arial" panose="020B0604020202020204" pitchFamily="34" charset="0"/>
                        </a:rPr>
                        <a:t>ühe</a:t>
                      </a:r>
                      <a:r>
                        <a:rPr lang="fi-FI" dirty="0">
                          <a:solidFill>
                            <a:srgbClr val="202020"/>
                          </a:solidFill>
                          <a:effectLst/>
                          <a:latin typeface="Arial" panose="020B0604020202020204" pitchFamily="34" charset="0"/>
                        </a:rPr>
                        <a:t> alla 3-aastase </a:t>
                      </a:r>
                      <a:r>
                        <a:rPr lang="fi-FI" dirty="0" err="1">
                          <a:solidFill>
                            <a:srgbClr val="202020"/>
                          </a:solidFill>
                          <a:effectLst/>
                          <a:latin typeface="Arial" panose="020B0604020202020204" pitchFamily="34" charset="0"/>
                        </a:rPr>
                        <a:t>kindlustatud</a:t>
                      </a:r>
                      <a:r>
                        <a:rPr lang="fi-FI" dirty="0">
                          <a:solidFill>
                            <a:srgbClr val="202020"/>
                          </a:solidFill>
                          <a:effectLst/>
                          <a:latin typeface="Arial" panose="020B0604020202020204" pitchFamily="34" charset="0"/>
                        </a:rPr>
                        <a:t> </a:t>
                      </a:r>
                      <a:r>
                        <a:rPr lang="fi-FI" dirty="0" err="1">
                          <a:solidFill>
                            <a:srgbClr val="202020"/>
                          </a:solidFill>
                          <a:effectLst/>
                          <a:latin typeface="Arial" panose="020B0604020202020204" pitchFamily="34" charset="0"/>
                        </a:rPr>
                        <a:t>isiku</a:t>
                      </a:r>
                      <a:r>
                        <a:rPr lang="fi-FI" dirty="0">
                          <a:solidFill>
                            <a:srgbClr val="202020"/>
                          </a:solidFill>
                          <a:effectLst/>
                          <a:latin typeface="Arial" panose="020B0604020202020204" pitchFamily="34" charset="0"/>
                        </a:rPr>
                        <a:t> kohta</a:t>
                      </a:r>
                    </a:p>
                  </a:txBody>
                  <a:tcPr marL="57150" marR="57150" marT="38100" marB="38100">
                    <a:lnL w="9525" cap="flat" cmpd="sng" algn="ctr">
                      <a:solidFill>
                        <a:srgbClr val="C0C0C0"/>
                      </a:solidFill>
                      <a:prstDash val="solid"/>
                      <a:round/>
                      <a:headEnd type="none" w="med" len="med"/>
                      <a:tailEnd type="none" w="med" len="med"/>
                    </a:lnL>
                    <a:lnR w="9525" cap="flat" cmpd="sng" algn="ctr">
                      <a:solidFill>
                        <a:srgbClr val="D0D0D0"/>
                      </a:solidFill>
                      <a:prstDash val="solid"/>
                      <a:round/>
                      <a:headEnd type="none" w="med" len="med"/>
                      <a:tailEnd type="none" w="med" len="med"/>
                    </a:lnR>
                    <a:lnT w="9525" cap="flat" cmpd="sng" algn="ctr">
                      <a:solidFill>
                        <a:srgbClr val="D0D0D0"/>
                      </a:solidFill>
                      <a:prstDash val="solid"/>
                      <a:round/>
                      <a:headEnd type="none" w="med" len="med"/>
                      <a:tailEnd type="none" w="med" len="med"/>
                    </a:lnT>
                    <a:lnB w="9525" cap="flat" cmpd="sng" algn="ctr">
                      <a:solidFill>
                        <a:srgbClr val="D0D0D0"/>
                      </a:solidFill>
                      <a:prstDash val="solid"/>
                      <a:round/>
                      <a:headEnd type="none" w="med" len="med"/>
                      <a:tailEnd type="none" w="med" len="med"/>
                    </a:lnB>
                    <a:solidFill>
                      <a:srgbClr val="FFFFFF"/>
                    </a:solidFill>
                  </a:tcPr>
                </a:tc>
                <a:tc>
                  <a:txBody>
                    <a:bodyPr/>
                    <a:lstStyle/>
                    <a:p>
                      <a:pPr algn="ctr" fontAlgn="t"/>
                      <a:r>
                        <a:rPr lang="et-EE">
                          <a:solidFill>
                            <a:srgbClr val="202020"/>
                          </a:solidFill>
                          <a:effectLst/>
                          <a:latin typeface="Arial" panose="020B0604020202020204" pitchFamily="34" charset="0"/>
                        </a:rPr>
                        <a:t>3044</a:t>
                      </a:r>
                    </a:p>
                  </a:txBody>
                  <a:tcPr marL="57150" marR="57150" marT="38100" marB="38100">
                    <a:lnL w="9525" cap="flat" cmpd="sng" algn="ctr">
                      <a:solidFill>
                        <a:srgbClr val="D0D0D0"/>
                      </a:solidFill>
                      <a:prstDash val="solid"/>
                      <a:round/>
                      <a:headEnd type="none" w="med" len="med"/>
                      <a:tailEnd type="none" w="med" len="med"/>
                    </a:lnL>
                    <a:lnR w="9525" cap="flat" cmpd="sng" algn="ctr">
                      <a:solidFill>
                        <a:srgbClr val="D0D0D0"/>
                      </a:solidFill>
                      <a:prstDash val="solid"/>
                      <a:round/>
                      <a:headEnd type="none" w="med" len="med"/>
                      <a:tailEnd type="none" w="med" len="med"/>
                    </a:lnR>
                    <a:lnT w="9525" cap="flat" cmpd="sng" algn="ctr">
                      <a:solidFill>
                        <a:srgbClr val="D0D0D0"/>
                      </a:solidFill>
                      <a:prstDash val="solid"/>
                      <a:round/>
                      <a:headEnd type="none" w="med" len="med"/>
                      <a:tailEnd type="none" w="med" len="med"/>
                    </a:lnT>
                    <a:lnB w="9525" cap="flat" cmpd="sng" algn="ctr">
                      <a:solidFill>
                        <a:srgbClr val="D0D0D0"/>
                      </a:solidFill>
                      <a:prstDash val="solid"/>
                      <a:round/>
                      <a:headEnd type="none" w="med" len="med"/>
                      <a:tailEnd type="none" w="med" len="med"/>
                    </a:lnB>
                    <a:solidFill>
                      <a:srgbClr val="FFFFFF"/>
                    </a:solidFill>
                  </a:tcPr>
                </a:tc>
                <a:tc>
                  <a:txBody>
                    <a:bodyPr/>
                    <a:lstStyle/>
                    <a:p>
                      <a:pPr algn="ctr" fontAlgn="t"/>
                      <a:r>
                        <a:rPr lang="et-EE">
                          <a:solidFill>
                            <a:srgbClr val="202020"/>
                          </a:solidFill>
                          <a:effectLst/>
                          <a:latin typeface="Arial" panose="020B0604020202020204" pitchFamily="34" charset="0"/>
                        </a:rPr>
                        <a:t>8,45</a:t>
                      </a:r>
                    </a:p>
                  </a:txBody>
                  <a:tcPr marL="57150" marR="57150" marT="38100" marB="38100">
                    <a:lnL w="9525" cap="flat" cmpd="sng" algn="ctr">
                      <a:solidFill>
                        <a:srgbClr val="D0D0D0"/>
                      </a:solidFill>
                      <a:prstDash val="solid"/>
                      <a:round/>
                      <a:headEnd type="none" w="med" len="med"/>
                      <a:tailEnd type="none" w="med" len="med"/>
                    </a:lnL>
                    <a:lnR w="12700" cap="flat" cmpd="sng" algn="ctr">
                      <a:solidFill>
                        <a:srgbClr val="D0D0D0"/>
                      </a:solidFill>
                      <a:prstDash val="solid"/>
                      <a:round/>
                      <a:headEnd type="none" w="med" len="med"/>
                      <a:tailEnd type="none" w="med" len="med"/>
                    </a:lnR>
                    <a:lnT w="9525" cap="flat" cmpd="sng" algn="ctr">
                      <a:solidFill>
                        <a:srgbClr val="D0D0D0"/>
                      </a:solidFill>
                      <a:prstDash val="solid"/>
                      <a:round/>
                      <a:headEnd type="none" w="med" len="med"/>
                      <a:tailEnd type="none" w="med" len="med"/>
                    </a:lnT>
                    <a:lnB w="9525" cap="flat" cmpd="sng" algn="ctr">
                      <a:solidFill>
                        <a:srgbClr val="D0D0D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95106">
                <a:tc>
                  <a:txBody>
                    <a:bodyPr/>
                    <a:lstStyle/>
                    <a:p>
                      <a:pPr algn="l" fontAlgn="t"/>
                      <a:r>
                        <a:rPr lang="fi-FI" dirty="0" err="1">
                          <a:solidFill>
                            <a:srgbClr val="202020"/>
                          </a:solidFill>
                          <a:effectLst/>
                          <a:latin typeface="Arial" panose="020B0604020202020204" pitchFamily="34" charset="0"/>
                        </a:rPr>
                        <a:t>Pearaha</a:t>
                      </a:r>
                      <a:r>
                        <a:rPr lang="fi-FI" dirty="0">
                          <a:solidFill>
                            <a:srgbClr val="202020"/>
                          </a:solidFill>
                          <a:effectLst/>
                          <a:latin typeface="Arial" panose="020B0604020202020204" pitchFamily="34" charset="0"/>
                        </a:rPr>
                        <a:t> </a:t>
                      </a:r>
                      <a:r>
                        <a:rPr lang="fi-FI" dirty="0" err="1">
                          <a:solidFill>
                            <a:srgbClr val="202020"/>
                          </a:solidFill>
                          <a:effectLst/>
                          <a:latin typeface="Arial" panose="020B0604020202020204" pitchFamily="34" charset="0"/>
                        </a:rPr>
                        <a:t>ühe</a:t>
                      </a:r>
                      <a:r>
                        <a:rPr lang="fi-FI" dirty="0">
                          <a:solidFill>
                            <a:srgbClr val="202020"/>
                          </a:solidFill>
                          <a:effectLst/>
                          <a:latin typeface="Arial" panose="020B0604020202020204" pitchFamily="34" charset="0"/>
                        </a:rPr>
                        <a:t> 3- </a:t>
                      </a:r>
                      <a:r>
                        <a:rPr lang="fi-FI" dirty="0" err="1">
                          <a:solidFill>
                            <a:srgbClr val="202020"/>
                          </a:solidFill>
                          <a:effectLst/>
                          <a:latin typeface="Arial" panose="020B0604020202020204" pitchFamily="34" charset="0"/>
                        </a:rPr>
                        <a:t>kuni</a:t>
                      </a:r>
                      <a:r>
                        <a:rPr lang="fi-FI" dirty="0">
                          <a:solidFill>
                            <a:srgbClr val="202020"/>
                          </a:solidFill>
                          <a:effectLst/>
                          <a:latin typeface="Arial" panose="020B0604020202020204" pitchFamily="34" charset="0"/>
                        </a:rPr>
                        <a:t> alla 7-aastase </a:t>
                      </a:r>
                      <a:r>
                        <a:rPr lang="fi-FI" dirty="0" err="1">
                          <a:solidFill>
                            <a:srgbClr val="202020"/>
                          </a:solidFill>
                          <a:effectLst/>
                          <a:latin typeface="Arial" panose="020B0604020202020204" pitchFamily="34" charset="0"/>
                        </a:rPr>
                        <a:t>kindlustatud</a:t>
                      </a:r>
                      <a:r>
                        <a:rPr lang="fi-FI" dirty="0">
                          <a:solidFill>
                            <a:srgbClr val="202020"/>
                          </a:solidFill>
                          <a:effectLst/>
                          <a:latin typeface="Arial" panose="020B0604020202020204" pitchFamily="34" charset="0"/>
                        </a:rPr>
                        <a:t> </a:t>
                      </a:r>
                      <a:r>
                        <a:rPr lang="fi-FI" dirty="0" err="1">
                          <a:solidFill>
                            <a:srgbClr val="202020"/>
                          </a:solidFill>
                          <a:effectLst/>
                          <a:latin typeface="Arial" panose="020B0604020202020204" pitchFamily="34" charset="0"/>
                        </a:rPr>
                        <a:t>isiku</a:t>
                      </a:r>
                      <a:r>
                        <a:rPr lang="fi-FI" dirty="0">
                          <a:solidFill>
                            <a:srgbClr val="202020"/>
                          </a:solidFill>
                          <a:effectLst/>
                          <a:latin typeface="Arial" panose="020B0604020202020204" pitchFamily="34" charset="0"/>
                        </a:rPr>
                        <a:t> kohta</a:t>
                      </a:r>
                    </a:p>
                  </a:txBody>
                  <a:tcPr marL="57150" marR="57150" marT="38100" marB="38100">
                    <a:lnL w="9525" cap="flat" cmpd="sng" algn="ctr">
                      <a:solidFill>
                        <a:srgbClr val="C0C0C0"/>
                      </a:solidFill>
                      <a:prstDash val="solid"/>
                      <a:round/>
                      <a:headEnd type="none" w="med" len="med"/>
                      <a:tailEnd type="none" w="med" len="med"/>
                    </a:lnL>
                    <a:lnR w="9525" cap="flat" cmpd="sng" algn="ctr">
                      <a:solidFill>
                        <a:srgbClr val="D0D0D0"/>
                      </a:solidFill>
                      <a:prstDash val="solid"/>
                      <a:round/>
                      <a:headEnd type="none" w="med" len="med"/>
                      <a:tailEnd type="none" w="med" len="med"/>
                    </a:lnR>
                    <a:lnT w="9525" cap="flat" cmpd="sng" algn="ctr">
                      <a:solidFill>
                        <a:srgbClr val="D0D0D0"/>
                      </a:solidFill>
                      <a:prstDash val="solid"/>
                      <a:round/>
                      <a:headEnd type="none" w="med" len="med"/>
                      <a:tailEnd type="none" w="med" len="med"/>
                    </a:lnT>
                    <a:lnB w="9525" cap="flat" cmpd="sng" algn="ctr">
                      <a:solidFill>
                        <a:srgbClr val="D0D0D0"/>
                      </a:solidFill>
                      <a:prstDash val="solid"/>
                      <a:round/>
                      <a:headEnd type="none" w="med" len="med"/>
                      <a:tailEnd type="none" w="med" len="med"/>
                    </a:lnB>
                    <a:solidFill>
                      <a:srgbClr val="F0F8FF"/>
                    </a:solidFill>
                  </a:tcPr>
                </a:tc>
                <a:tc>
                  <a:txBody>
                    <a:bodyPr/>
                    <a:lstStyle/>
                    <a:p>
                      <a:pPr algn="ctr" fontAlgn="t"/>
                      <a:r>
                        <a:rPr lang="et-EE">
                          <a:solidFill>
                            <a:srgbClr val="202020"/>
                          </a:solidFill>
                          <a:effectLst/>
                          <a:latin typeface="Arial" panose="020B0604020202020204" pitchFamily="34" charset="0"/>
                        </a:rPr>
                        <a:t>3045</a:t>
                      </a:r>
                    </a:p>
                  </a:txBody>
                  <a:tcPr marL="57150" marR="57150" marT="38100" marB="38100">
                    <a:lnL w="9525" cap="flat" cmpd="sng" algn="ctr">
                      <a:solidFill>
                        <a:srgbClr val="D0D0D0"/>
                      </a:solidFill>
                      <a:prstDash val="solid"/>
                      <a:round/>
                      <a:headEnd type="none" w="med" len="med"/>
                      <a:tailEnd type="none" w="med" len="med"/>
                    </a:lnL>
                    <a:lnR w="9525" cap="flat" cmpd="sng" algn="ctr">
                      <a:solidFill>
                        <a:srgbClr val="D0D0D0"/>
                      </a:solidFill>
                      <a:prstDash val="solid"/>
                      <a:round/>
                      <a:headEnd type="none" w="med" len="med"/>
                      <a:tailEnd type="none" w="med" len="med"/>
                    </a:lnR>
                    <a:lnT w="9525" cap="flat" cmpd="sng" algn="ctr">
                      <a:solidFill>
                        <a:srgbClr val="D0D0D0"/>
                      </a:solidFill>
                      <a:prstDash val="solid"/>
                      <a:round/>
                      <a:headEnd type="none" w="med" len="med"/>
                      <a:tailEnd type="none" w="med" len="med"/>
                    </a:lnT>
                    <a:lnB w="9525" cap="flat" cmpd="sng" algn="ctr">
                      <a:solidFill>
                        <a:srgbClr val="D0D0D0"/>
                      </a:solidFill>
                      <a:prstDash val="solid"/>
                      <a:round/>
                      <a:headEnd type="none" w="med" len="med"/>
                      <a:tailEnd type="none" w="med" len="med"/>
                    </a:lnB>
                    <a:solidFill>
                      <a:srgbClr val="F0F8FF"/>
                    </a:solidFill>
                  </a:tcPr>
                </a:tc>
                <a:tc>
                  <a:txBody>
                    <a:bodyPr/>
                    <a:lstStyle/>
                    <a:p>
                      <a:pPr algn="ctr" fontAlgn="t"/>
                      <a:r>
                        <a:rPr lang="et-EE">
                          <a:solidFill>
                            <a:srgbClr val="202020"/>
                          </a:solidFill>
                          <a:effectLst/>
                          <a:latin typeface="Arial" panose="020B0604020202020204" pitchFamily="34" charset="0"/>
                        </a:rPr>
                        <a:t>6,22</a:t>
                      </a:r>
                    </a:p>
                  </a:txBody>
                  <a:tcPr marL="57150" marR="57150" marT="38100" marB="38100">
                    <a:lnL w="9525" cap="flat" cmpd="sng" algn="ctr">
                      <a:solidFill>
                        <a:srgbClr val="D0D0D0"/>
                      </a:solidFill>
                      <a:prstDash val="solid"/>
                      <a:round/>
                      <a:headEnd type="none" w="med" len="med"/>
                      <a:tailEnd type="none" w="med" len="med"/>
                    </a:lnL>
                    <a:lnR w="12700" cap="flat" cmpd="sng" algn="ctr">
                      <a:solidFill>
                        <a:srgbClr val="D0D0D0"/>
                      </a:solidFill>
                      <a:prstDash val="solid"/>
                      <a:round/>
                      <a:headEnd type="none" w="med" len="med"/>
                      <a:tailEnd type="none" w="med" len="med"/>
                    </a:lnR>
                    <a:lnT w="9525" cap="flat" cmpd="sng" algn="ctr">
                      <a:solidFill>
                        <a:srgbClr val="D0D0D0"/>
                      </a:solidFill>
                      <a:prstDash val="solid"/>
                      <a:round/>
                      <a:headEnd type="none" w="med" len="med"/>
                      <a:tailEnd type="none" w="med" len="med"/>
                    </a:lnT>
                    <a:lnB w="9525" cap="flat" cmpd="sng" algn="ctr">
                      <a:solidFill>
                        <a:srgbClr val="D0D0D0"/>
                      </a:solidFill>
                      <a:prstDash val="solid"/>
                      <a:round/>
                      <a:headEnd type="none" w="med" len="med"/>
                      <a:tailEnd type="none" w="med" len="med"/>
                    </a:lnB>
                    <a:solidFill>
                      <a:srgbClr val="F0F8FF"/>
                    </a:solidFill>
                  </a:tcPr>
                </a:tc>
                <a:extLst>
                  <a:ext uri="{0D108BD9-81ED-4DB2-BD59-A6C34878D82A}">
                    <a16:rowId xmlns:a16="http://schemas.microsoft.com/office/drawing/2014/main" val="10002"/>
                  </a:ext>
                </a:extLst>
              </a:tr>
              <a:tr h="695106">
                <a:tc>
                  <a:txBody>
                    <a:bodyPr/>
                    <a:lstStyle/>
                    <a:p>
                      <a:pPr algn="l" fontAlgn="t"/>
                      <a:r>
                        <a:rPr lang="fi-FI">
                          <a:solidFill>
                            <a:srgbClr val="202020"/>
                          </a:solidFill>
                          <a:effectLst/>
                          <a:latin typeface="Arial" panose="020B0604020202020204" pitchFamily="34" charset="0"/>
                        </a:rPr>
                        <a:t>Pearaha ühe 7- kuni alla 50-aastase kindlustatud isiku kohta</a:t>
                      </a:r>
                    </a:p>
                  </a:txBody>
                  <a:tcPr marL="57150" marR="57150" marT="38100" marB="38100">
                    <a:lnL w="9525" cap="flat" cmpd="sng" algn="ctr">
                      <a:solidFill>
                        <a:srgbClr val="C0C0C0"/>
                      </a:solidFill>
                      <a:prstDash val="solid"/>
                      <a:round/>
                      <a:headEnd type="none" w="med" len="med"/>
                      <a:tailEnd type="none" w="med" len="med"/>
                    </a:lnL>
                    <a:lnR w="9525" cap="flat" cmpd="sng" algn="ctr">
                      <a:solidFill>
                        <a:srgbClr val="D0D0D0"/>
                      </a:solidFill>
                      <a:prstDash val="solid"/>
                      <a:round/>
                      <a:headEnd type="none" w="med" len="med"/>
                      <a:tailEnd type="none" w="med" len="med"/>
                    </a:lnR>
                    <a:lnT w="9525" cap="flat" cmpd="sng" algn="ctr">
                      <a:solidFill>
                        <a:srgbClr val="D0D0D0"/>
                      </a:solidFill>
                      <a:prstDash val="solid"/>
                      <a:round/>
                      <a:headEnd type="none" w="med" len="med"/>
                      <a:tailEnd type="none" w="med" len="med"/>
                    </a:lnT>
                    <a:lnB w="9525" cap="flat" cmpd="sng" algn="ctr">
                      <a:solidFill>
                        <a:srgbClr val="D0D0D0"/>
                      </a:solidFill>
                      <a:prstDash val="solid"/>
                      <a:round/>
                      <a:headEnd type="none" w="med" len="med"/>
                      <a:tailEnd type="none" w="med" len="med"/>
                    </a:lnB>
                    <a:solidFill>
                      <a:srgbClr val="FFFFFF"/>
                    </a:solidFill>
                  </a:tcPr>
                </a:tc>
                <a:tc>
                  <a:txBody>
                    <a:bodyPr/>
                    <a:lstStyle/>
                    <a:p>
                      <a:pPr algn="ctr" fontAlgn="t"/>
                      <a:r>
                        <a:rPr lang="et-EE">
                          <a:solidFill>
                            <a:srgbClr val="202020"/>
                          </a:solidFill>
                          <a:effectLst/>
                          <a:latin typeface="Arial" panose="020B0604020202020204" pitchFamily="34" charset="0"/>
                        </a:rPr>
                        <a:t>3046</a:t>
                      </a:r>
                    </a:p>
                  </a:txBody>
                  <a:tcPr marL="57150" marR="57150" marT="38100" marB="38100">
                    <a:lnL w="9525" cap="flat" cmpd="sng" algn="ctr">
                      <a:solidFill>
                        <a:srgbClr val="D0D0D0"/>
                      </a:solidFill>
                      <a:prstDash val="solid"/>
                      <a:round/>
                      <a:headEnd type="none" w="med" len="med"/>
                      <a:tailEnd type="none" w="med" len="med"/>
                    </a:lnL>
                    <a:lnR w="9525" cap="flat" cmpd="sng" algn="ctr">
                      <a:solidFill>
                        <a:srgbClr val="D0D0D0"/>
                      </a:solidFill>
                      <a:prstDash val="solid"/>
                      <a:round/>
                      <a:headEnd type="none" w="med" len="med"/>
                      <a:tailEnd type="none" w="med" len="med"/>
                    </a:lnR>
                    <a:lnT w="9525" cap="flat" cmpd="sng" algn="ctr">
                      <a:solidFill>
                        <a:srgbClr val="D0D0D0"/>
                      </a:solidFill>
                      <a:prstDash val="solid"/>
                      <a:round/>
                      <a:headEnd type="none" w="med" len="med"/>
                      <a:tailEnd type="none" w="med" len="med"/>
                    </a:lnT>
                    <a:lnB w="9525" cap="flat" cmpd="sng" algn="ctr">
                      <a:solidFill>
                        <a:srgbClr val="D0D0D0"/>
                      </a:solidFill>
                      <a:prstDash val="solid"/>
                      <a:round/>
                      <a:headEnd type="none" w="med" len="med"/>
                      <a:tailEnd type="none" w="med" len="med"/>
                    </a:lnB>
                    <a:solidFill>
                      <a:srgbClr val="FFFFFF"/>
                    </a:solidFill>
                  </a:tcPr>
                </a:tc>
                <a:tc>
                  <a:txBody>
                    <a:bodyPr/>
                    <a:lstStyle/>
                    <a:p>
                      <a:pPr algn="ctr" fontAlgn="t"/>
                      <a:r>
                        <a:rPr lang="et-EE">
                          <a:solidFill>
                            <a:srgbClr val="202020"/>
                          </a:solidFill>
                          <a:effectLst/>
                          <a:latin typeface="Arial" panose="020B0604020202020204" pitchFamily="34" charset="0"/>
                        </a:rPr>
                        <a:t>3,71</a:t>
                      </a:r>
                    </a:p>
                  </a:txBody>
                  <a:tcPr marL="57150" marR="57150" marT="38100" marB="38100">
                    <a:lnL w="9525" cap="flat" cmpd="sng" algn="ctr">
                      <a:solidFill>
                        <a:srgbClr val="D0D0D0"/>
                      </a:solidFill>
                      <a:prstDash val="solid"/>
                      <a:round/>
                      <a:headEnd type="none" w="med" len="med"/>
                      <a:tailEnd type="none" w="med" len="med"/>
                    </a:lnL>
                    <a:lnR w="12700" cap="flat" cmpd="sng" algn="ctr">
                      <a:solidFill>
                        <a:srgbClr val="D0D0D0"/>
                      </a:solidFill>
                      <a:prstDash val="solid"/>
                      <a:round/>
                      <a:headEnd type="none" w="med" len="med"/>
                      <a:tailEnd type="none" w="med" len="med"/>
                    </a:lnR>
                    <a:lnT w="9525" cap="flat" cmpd="sng" algn="ctr">
                      <a:solidFill>
                        <a:srgbClr val="D0D0D0"/>
                      </a:solidFill>
                      <a:prstDash val="solid"/>
                      <a:round/>
                      <a:headEnd type="none" w="med" len="med"/>
                      <a:tailEnd type="none" w="med" len="med"/>
                    </a:lnT>
                    <a:lnB w="9525" cap="flat" cmpd="sng" algn="ctr">
                      <a:solidFill>
                        <a:srgbClr val="D0D0D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95106">
                <a:tc>
                  <a:txBody>
                    <a:bodyPr/>
                    <a:lstStyle/>
                    <a:p>
                      <a:pPr algn="l" fontAlgn="t"/>
                      <a:r>
                        <a:rPr lang="fi-FI">
                          <a:solidFill>
                            <a:srgbClr val="202020"/>
                          </a:solidFill>
                          <a:effectLst/>
                          <a:latin typeface="Arial" panose="020B0604020202020204" pitchFamily="34" charset="0"/>
                        </a:rPr>
                        <a:t>Pearaha ühe 50- kuni alla 70-aastase kindlustatud isiku kohta</a:t>
                      </a:r>
                    </a:p>
                  </a:txBody>
                  <a:tcPr marL="57150" marR="57150" marT="38100" marB="38100">
                    <a:lnL w="9525" cap="flat" cmpd="sng" algn="ctr">
                      <a:solidFill>
                        <a:srgbClr val="C0C0C0"/>
                      </a:solidFill>
                      <a:prstDash val="solid"/>
                      <a:round/>
                      <a:headEnd type="none" w="med" len="med"/>
                      <a:tailEnd type="none" w="med" len="med"/>
                    </a:lnL>
                    <a:lnR w="9525" cap="flat" cmpd="sng" algn="ctr">
                      <a:solidFill>
                        <a:srgbClr val="D0D0D0"/>
                      </a:solidFill>
                      <a:prstDash val="solid"/>
                      <a:round/>
                      <a:headEnd type="none" w="med" len="med"/>
                      <a:tailEnd type="none" w="med" len="med"/>
                    </a:lnR>
                    <a:lnT w="9525" cap="flat" cmpd="sng" algn="ctr">
                      <a:solidFill>
                        <a:srgbClr val="D0D0D0"/>
                      </a:solidFill>
                      <a:prstDash val="solid"/>
                      <a:round/>
                      <a:headEnd type="none" w="med" len="med"/>
                      <a:tailEnd type="none" w="med" len="med"/>
                    </a:lnT>
                    <a:lnB w="9525" cap="flat" cmpd="sng" algn="ctr">
                      <a:solidFill>
                        <a:srgbClr val="D0D0D0"/>
                      </a:solidFill>
                      <a:prstDash val="solid"/>
                      <a:round/>
                      <a:headEnd type="none" w="med" len="med"/>
                      <a:tailEnd type="none" w="med" len="med"/>
                    </a:lnB>
                    <a:solidFill>
                      <a:srgbClr val="FFFFFF"/>
                    </a:solidFill>
                  </a:tcPr>
                </a:tc>
                <a:tc>
                  <a:txBody>
                    <a:bodyPr/>
                    <a:lstStyle/>
                    <a:p>
                      <a:pPr algn="ctr" fontAlgn="t"/>
                      <a:r>
                        <a:rPr lang="et-EE">
                          <a:solidFill>
                            <a:srgbClr val="202020"/>
                          </a:solidFill>
                          <a:effectLst/>
                          <a:latin typeface="Arial" panose="020B0604020202020204" pitchFamily="34" charset="0"/>
                        </a:rPr>
                        <a:t>3047</a:t>
                      </a:r>
                    </a:p>
                  </a:txBody>
                  <a:tcPr marL="57150" marR="57150" marT="38100" marB="38100">
                    <a:lnL w="9525" cap="flat" cmpd="sng" algn="ctr">
                      <a:solidFill>
                        <a:srgbClr val="D0D0D0"/>
                      </a:solidFill>
                      <a:prstDash val="solid"/>
                      <a:round/>
                      <a:headEnd type="none" w="med" len="med"/>
                      <a:tailEnd type="none" w="med" len="med"/>
                    </a:lnL>
                    <a:lnR w="9525" cap="flat" cmpd="sng" algn="ctr">
                      <a:solidFill>
                        <a:srgbClr val="D0D0D0"/>
                      </a:solidFill>
                      <a:prstDash val="solid"/>
                      <a:round/>
                      <a:headEnd type="none" w="med" len="med"/>
                      <a:tailEnd type="none" w="med" len="med"/>
                    </a:lnR>
                    <a:lnT w="9525" cap="flat" cmpd="sng" algn="ctr">
                      <a:solidFill>
                        <a:srgbClr val="D0D0D0"/>
                      </a:solidFill>
                      <a:prstDash val="solid"/>
                      <a:round/>
                      <a:headEnd type="none" w="med" len="med"/>
                      <a:tailEnd type="none" w="med" len="med"/>
                    </a:lnT>
                    <a:lnB w="9525" cap="flat" cmpd="sng" algn="ctr">
                      <a:solidFill>
                        <a:srgbClr val="D0D0D0"/>
                      </a:solidFill>
                      <a:prstDash val="solid"/>
                      <a:round/>
                      <a:headEnd type="none" w="med" len="med"/>
                      <a:tailEnd type="none" w="med" len="med"/>
                    </a:lnB>
                    <a:solidFill>
                      <a:srgbClr val="FFFFFF"/>
                    </a:solidFill>
                  </a:tcPr>
                </a:tc>
                <a:tc>
                  <a:txBody>
                    <a:bodyPr/>
                    <a:lstStyle/>
                    <a:p>
                      <a:pPr algn="ctr" fontAlgn="t"/>
                      <a:r>
                        <a:rPr lang="et-EE">
                          <a:solidFill>
                            <a:srgbClr val="202020"/>
                          </a:solidFill>
                          <a:effectLst/>
                          <a:latin typeface="Arial" panose="020B0604020202020204" pitchFamily="34" charset="0"/>
                        </a:rPr>
                        <a:t>5,25</a:t>
                      </a:r>
                    </a:p>
                  </a:txBody>
                  <a:tcPr marL="57150" marR="57150" marT="38100" marB="38100">
                    <a:lnL w="9525" cap="flat" cmpd="sng" algn="ctr">
                      <a:solidFill>
                        <a:srgbClr val="D0D0D0"/>
                      </a:solidFill>
                      <a:prstDash val="solid"/>
                      <a:round/>
                      <a:headEnd type="none" w="med" len="med"/>
                      <a:tailEnd type="none" w="med" len="med"/>
                    </a:lnL>
                    <a:lnR w="12700" cap="flat" cmpd="sng" algn="ctr">
                      <a:solidFill>
                        <a:srgbClr val="D0D0D0"/>
                      </a:solidFill>
                      <a:prstDash val="solid"/>
                      <a:round/>
                      <a:headEnd type="none" w="med" len="med"/>
                      <a:tailEnd type="none" w="med" len="med"/>
                    </a:lnR>
                    <a:lnT w="9525" cap="flat" cmpd="sng" algn="ctr">
                      <a:solidFill>
                        <a:srgbClr val="D0D0D0"/>
                      </a:solidFill>
                      <a:prstDash val="solid"/>
                      <a:round/>
                      <a:headEnd type="none" w="med" len="med"/>
                      <a:tailEnd type="none" w="med" len="med"/>
                    </a:lnT>
                    <a:lnB w="9525" cap="flat" cmpd="sng" algn="ctr">
                      <a:solidFill>
                        <a:srgbClr val="D0D0D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95106">
                <a:tc>
                  <a:txBody>
                    <a:bodyPr/>
                    <a:lstStyle/>
                    <a:p>
                      <a:pPr algn="l" fontAlgn="t"/>
                      <a:r>
                        <a:rPr lang="fi-FI" dirty="0" err="1">
                          <a:solidFill>
                            <a:srgbClr val="202020"/>
                          </a:solidFill>
                          <a:effectLst/>
                          <a:latin typeface="Arial" panose="020B0604020202020204" pitchFamily="34" charset="0"/>
                        </a:rPr>
                        <a:t>Pearaha</a:t>
                      </a:r>
                      <a:r>
                        <a:rPr lang="fi-FI" dirty="0">
                          <a:solidFill>
                            <a:srgbClr val="202020"/>
                          </a:solidFill>
                          <a:effectLst/>
                          <a:latin typeface="Arial" panose="020B0604020202020204" pitchFamily="34" charset="0"/>
                        </a:rPr>
                        <a:t> </a:t>
                      </a:r>
                      <a:r>
                        <a:rPr lang="fi-FI" dirty="0" err="1">
                          <a:solidFill>
                            <a:srgbClr val="202020"/>
                          </a:solidFill>
                          <a:effectLst/>
                          <a:latin typeface="Arial" panose="020B0604020202020204" pitchFamily="34" charset="0"/>
                        </a:rPr>
                        <a:t>ühe</a:t>
                      </a:r>
                      <a:r>
                        <a:rPr lang="fi-FI" dirty="0">
                          <a:solidFill>
                            <a:srgbClr val="202020"/>
                          </a:solidFill>
                          <a:effectLst/>
                          <a:latin typeface="Arial" panose="020B0604020202020204" pitchFamily="34" charset="0"/>
                        </a:rPr>
                        <a:t> 70-aastase ja </a:t>
                      </a:r>
                      <a:r>
                        <a:rPr lang="fi-FI" dirty="0" err="1">
                          <a:solidFill>
                            <a:srgbClr val="202020"/>
                          </a:solidFill>
                          <a:effectLst/>
                          <a:latin typeface="Arial" panose="020B0604020202020204" pitchFamily="34" charset="0"/>
                        </a:rPr>
                        <a:t>vanema</a:t>
                      </a:r>
                      <a:r>
                        <a:rPr lang="fi-FI" dirty="0">
                          <a:solidFill>
                            <a:srgbClr val="202020"/>
                          </a:solidFill>
                          <a:effectLst/>
                          <a:latin typeface="Arial" panose="020B0604020202020204" pitchFamily="34" charset="0"/>
                        </a:rPr>
                        <a:t> </a:t>
                      </a:r>
                      <a:r>
                        <a:rPr lang="fi-FI" dirty="0" err="1">
                          <a:solidFill>
                            <a:srgbClr val="202020"/>
                          </a:solidFill>
                          <a:effectLst/>
                          <a:latin typeface="Arial" panose="020B0604020202020204" pitchFamily="34" charset="0"/>
                        </a:rPr>
                        <a:t>kindlustatud</a:t>
                      </a:r>
                      <a:r>
                        <a:rPr lang="fi-FI" dirty="0">
                          <a:solidFill>
                            <a:srgbClr val="202020"/>
                          </a:solidFill>
                          <a:effectLst/>
                          <a:latin typeface="Arial" panose="020B0604020202020204" pitchFamily="34" charset="0"/>
                        </a:rPr>
                        <a:t> </a:t>
                      </a:r>
                      <a:r>
                        <a:rPr lang="fi-FI" dirty="0" err="1">
                          <a:solidFill>
                            <a:srgbClr val="202020"/>
                          </a:solidFill>
                          <a:effectLst/>
                          <a:latin typeface="Arial" panose="020B0604020202020204" pitchFamily="34" charset="0"/>
                        </a:rPr>
                        <a:t>isiku</a:t>
                      </a:r>
                      <a:r>
                        <a:rPr lang="fi-FI" dirty="0">
                          <a:solidFill>
                            <a:srgbClr val="202020"/>
                          </a:solidFill>
                          <a:effectLst/>
                          <a:latin typeface="Arial" panose="020B0604020202020204" pitchFamily="34" charset="0"/>
                        </a:rPr>
                        <a:t> kohta</a:t>
                      </a:r>
                    </a:p>
                  </a:txBody>
                  <a:tcPr marL="57150" marR="57150" marT="38100" marB="38100">
                    <a:lnL w="9525" cap="flat" cmpd="sng" algn="ctr">
                      <a:solidFill>
                        <a:srgbClr val="C0C0C0"/>
                      </a:solidFill>
                      <a:prstDash val="solid"/>
                      <a:round/>
                      <a:headEnd type="none" w="med" len="med"/>
                      <a:tailEnd type="none" w="med" len="med"/>
                    </a:lnL>
                    <a:lnR w="9525" cap="flat" cmpd="sng" algn="ctr">
                      <a:solidFill>
                        <a:srgbClr val="D0D0D0"/>
                      </a:solidFill>
                      <a:prstDash val="solid"/>
                      <a:round/>
                      <a:headEnd type="none" w="med" len="med"/>
                      <a:tailEnd type="none" w="med" len="med"/>
                    </a:lnR>
                    <a:lnT w="9525" cap="flat" cmpd="sng" algn="ctr">
                      <a:solidFill>
                        <a:srgbClr val="D0D0D0"/>
                      </a:solidFill>
                      <a:prstDash val="solid"/>
                      <a:round/>
                      <a:headEnd type="none" w="med" len="med"/>
                      <a:tailEnd type="none" w="med" len="med"/>
                    </a:lnT>
                    <a:lnB w="12700" cap="flat" cmpd="sng" algn="ctr">
                      <a:solidFill>
                        <a:srgbClr val="D0D0D0"/>
                      </a:solidFill>
                      <a:prstDash val="solid"/>
                      <a:round/>
                      <a:headEnd type="none" w="med" len="med"/>
                      <a:tailEnd type="none" w="med" len="med"/>
                    </a:lnB>
                    <a:solidFill>
                      <a:srgbClr val="FFFFFF"/>
                    </a:solidFill>
                  </a:tcPr>
                </a:tc>
                <a:tc>
                  <a:txBody>
                    <a:bodyPr/>
                    <a:lstStyle/>
                    <a:p>
                      <a:pPr algn="ctr" fontAlgn="t"/>
                      <a:r>
                        <a:rPr lang="et-EE">
                          <a:solidFill>
                            <a:srgbClr val="202020"/>
                          </a:solidFill>
                          <a:effectLst/>
                          <a:latin typeface="Arial" panose="020B0604020202020204" pitchFamily="34" charset="0"/>
                        </a:rPr>
                        <a:t>3048</a:t>
                      </a:r>
                    </a:p>
                  </a:txBody>
                  <a:tcPr marL="57150" marR="57150" marT="38100" marB="38100">
                    <a:lnL w="9525" cap="flat" cmpd="sng" algn="ctr">
                      <a:solidFill>
                        <a:srgbClr val="D0D0D0"/>
                      </a:solidFill>
                      <a:prstDash val="solid"/>
                      <a:round/>
                      <a:headEnd type="none" w="med" len="med"/>
                      <a:tailEnd type="none" w="med" len="med"/>
                    </a:lnL>
                    <a:lnR w="9525" cap="flat" cmpd="sng" algn="ctr">
                      <a:solidFill>
                        <a:srgbClr val="D0D0D0"/>
                      </a:solidFill>
                      <a:prstDash val="solid"/>
                      <a:round/>
                      <a:headEnd type="none" w="med" len="med"/>
                      <a:tailEnd type="none" w="med" len="med"/>
                    </a:lnR>
                    <a:lnT w="9525" cap="flat" cmpd="sng" algn="ctr">
                      <a:solidFill>
                        <a:srgbClr val="D0D0D0"/>
                      </a:solidFill>
                      <a:prstDash val="solid"/>
                      <a:round/>
                      <a:headEnd type="none" w="med" len="med"/>
                      <a:tailEnd type="none" w="med" len="med"/>
                    </a:lnT>
                    <a:lnB w="12700" cap="flat" cmpd="sng" algn="ctr">
                      <a:solidFill>
                        <a:srgbClr val="D0D0D0"/>
                      </a:solidFill>
                      <a:prstDash val="solid"/>
                      <a:round/>
                      <a:headEnd type="none" w="med" len="med"/>
                      <a:tailEnd type="none" w="med" len="med"/>
                    </a:lnB>
                    <a:solidFill>
                      <a:srgbClr val="FFFFFF"/>
                    </a:solidFill>
                  </a:tcPr>
                </a:tc>
                <a:tc>
                  <a:txBody>
                    <a:bodyPr/>
                    <a:lstStyle/>
                    <a:p>
                      <a:pPr algn="ctr" fontAlgn="t"/>
                      <a:r>
                        <a:rPr lang="et-EE" dirty="0">
                          <a:solidFill>
                            <a:srgbClr val="202020"/>
                          </a:solidFill>
                          <a:effectLst/>
                          <a:latin typeface="Arial" panose="020B0604020202020204" pitchFamily="34" charset="0"/>
                        </a:rPr>
                        <a:t>6,38</a:t>
                      </a:r>
                    </a:p>
                  </a:txBody>
                  <a:tcPr marL="57150" marR="57150" marT="38100" marB="38100">
                    <a:lnL w="9525" cap="flat" cmpd="sng" algn="ctr">
                      <a:solidFill>
                        <a:srgbClr val="D0D0D0"/>
                      </a:solidFill>
                      <a:prstDash val="solid"/>
                      <a:round/>
                      <a:headEnd type="none" w="med" len="med"/>
                      <a:tailEnd type="none" w="med" len="med"/>
                    </a:lnL>
                    <a:lnR w="12700" cap="flat" cmpd="sng" algn="ctr">
                      <a:solidFill>
                        <a:srgbClr val="D0D0D0"/>
                      </a:solidFill>
                      <a:prstDash val="solid"/>
                      <a:round/>
                      <a:headEnd type="none" w="med" len="med"/>
                      <a:tailEnd type="none" w="med" len="med"/>
                    </a:lnR>
                    <a:lnT w="9525" cap="flat" cmpd="sng" algn="ctr">
                      <a:solidFill>
                        <a:srgbClr val="D0D0D0"/>
                      </a:solidFill>
                      <a:prstDash val="solid"/>
                      <a:round/>
                      <a:headEnd type="none" w="med" len="med"/>
                      <a:tailEnd type="none" w="med" len="med"/>
                    </a:lnT>
                    <a:lnB w="12700" cap="flat" cmpd="sng" algn="ctr">
                      <a:solidFill>
                        <a:srgbClr val="D0D0D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5" name="Rectangle 1"/>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lang="et-EE" altLang="et-EE" dirty="0">
              <a:solidFill>
                <a:prstClr val="black"/>
              </a:solidFill>
            </a:endParaRPr>
          </a:p>
        </p:txBody>
      </p:sp>
      <p:pic>
        <p:nvPicPr>
          <p:cNvPr id="6"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4123" y="6029345"/>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757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93785"/>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066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Eriarstiabi erialad</a:t>
            </a:r>
          </a:p>
        </p:txBody>
      </p:sp>
      <p:sp>
        <p:nvSpPr>
          <p:cNvPr id="3" name="Sisu kohatäide 2"/>
          <p:cNvSpPr>
            <a:spLocks noGrp="1"/>
          </p:cNvSpPr>
          <p:nvPr>
            <p:ph idx="1"/>
          </p:nvPr>
        </p:nvSpPr>
        <p:spPr>
          <a:xfrm>
            <a:off x="1582613" y="1813902"/>
            <a:ext cx="9771187" cy="4836432"/>
          </a:xfrm>
        </p:spPr>
        <p:txBody>
          <a:bodyPr>
            <a:normAutofit fontScale="77500" lnSpcReduction="20000"/>
          </a:bodyPr>
          <a:lstStyle/>
          <a:p>
            <a:pPr marL="0" indent="0">
              <a:buNone/>
            </a:pPr>
            <a:r>
              <a:rPr lang="et-EE" dirty="0"/>
              <a:t> 1) anestesioloogia;</a:t>
            </a:r>
            <a:br>
              <a:rPr lang="et-EE" dirty="0"/>
            </a:br>
            <a:r>
              <a:rPr lang="et-EE" dirty="0"/>
              <a:t> 1</a:t>
            </a:r>
            <a:r>
              <a:rPr lang="et-EE" baseline="30000" dirty="0"/>
              <a:t>1</a:t>
            </a:r>
            <a:r>
              <a:rPr lang="et-EE" dirty="0"/>
              <a:t>) </a:t>
            </a:r>
            <a:r>
              <a:rPr lang="et-EE" dirty="0" err="1"/>
              <a:t>allergoloogia-immunoloogia</a:t>
            </a:r>
            <a:r>
              <a:rPr lang="et-EE" dirty="0"/>
              <a:t>;</a:t>
            </a:r>
            <a:br>
              <a:rPr lang="et-EE" dirty="0"/>
            </a:br>
            <a:r>
              <a:rPr lang="et-EE" dirty="0"/>
              <a:t> 2) </a:t>
            </a:r>
            <a:r>
              <a:rPr lang="et-EE" dirty="0" err="1"/>
              <a:t>dermatoveneroloogia</a:t>
            </a:r>
            <a:r>
              <a:rPr lang="et-EE" dirty="0"/>
              <a:t>;</a:t>
            </a:r>
            <a:br>
              <a:rPr lang="et-EE" dirty="0"/>
            </a:br>
            <a:r>
              <a:rPr lang="et-EE" dirty="0"/>
              <a:t> 3) endokrinoloogia;</a:t>
            </a:r>
            <a:br>
              <a:rPr lang="et-EE" dirty="0"/>
            </a:br>
            <a:r>
              <a:rPr lang="et-EE" dirty="0"/>
              <a:t> 4) erakorraline meditsiin;</a:t>
            </a:r>
            <a:br>
              <a:rPr lang="et-EE" dirty="0"/>
            </a:br>
            <a:r>
              <a:rPr lang="et-EE" dirty="0"/>
              <a:t> 5) </a:t>
            </a:r>
            <a:r>
              <a:rPr lang="et-EE" dirty="0" err="1"/>
              <a:t>gastroenteroloogia</a:t>
            </a:r>
            <a:r>
              <a:rPr lang="et-EE" dirty="0"/>
              <a:t>;</a:t>
            </a:r>
            <a:br>
              <a:rPr lang="et-EE" dirty="0"/>
            </a:br>
            <a:r>
              <a:rPr lang="et-EE" dirty="0"/>
              <a:t> 6) </a:t>
            </a:r>
            <a:r>
              <a:rPr lang="et-EE" dirty="0" err="1"/>
              <a:t>hematoloogia</a:t>
            </a:r>
            <a:r>
              <a:rPr lang="et-EE" dirty="0"/>
              <a:t>;</a:t>
            </a:r>
            <a:br>
              <a:rPr lang="et-EE" dirty="0"/>
            </a:br>
            <a:r>
              <a:rPr lang="et-EE" dirty="0"/>
              <a:t> 7) infektsioonhaigused;</a:t>
            </a:r>
            <a:br>
              <a:rPr lang="et-EE" dirty="0"/>
            </a:br>
            <a:r>
              <a:rPr lang="et-EE" dirty="0"/>
              <a:t> 7</a:t>
            </a:r>
            <a:r>
              <a:rPr lang="et-EE" baseline="30000" dirty="0"/>
              <a:t>1</a:t>
            </a:r>
            <a:r>
              <a:rPr lang="et-EE" dirty="0"/>
              <a:t>) </a:t>
            </a:r>
            <a:r>
              <a:rPr lang="et-EE" dirty="0" err="1"/>
              <a:t>kardiokirurgia</a:t>
            </a:r>
            <a:r>
              <a:rPr lang="et-EE" dirty="0"/>
              <a:t>;</a:t>
            </a:r>
            <a:br>
              <a:rPr lang="et-EE" dirty="0"/>
            </a:br>
            <a:r>
              <a:rPr lang="et-EE" dirty="0"/>
              <a:t> 8) kardioloogia;</a:t>
            </a:r>
            <a:br>
              <a:rPr lang="et-EE" dirty="0"/>
            </a:br>
            <a:r>
              <a:rPr lang="et-EE" dirty="0"/>
              <a:t> 9) </a:t>
            </a:r>
            <a:r>
              <a:rPr lang="et-EE" dirty="0" err="1"/>
              <a:t>kardiovaskulaarkirurgia</a:t>
            </a:r>
            <a:r>
              <a:rPr lang="et-EE" dirty="0"/>
              <a:t>;</a:t>
            </a:r>
            <a:br>
              <a:rPr lang="et-EE" dirty="0"/>
            </a:br>
            <a:r>
              <a:rPr lang="et-EE" dirty="0"/>
              <a:t> 9</a:t>
            </a:r>
            <a:r>
              <a:rPr lang="et-EE" baseline="30000" dirty="0"/>
              <a:t>1</a:t>
            </a:r>
            <a:r>
              <a:rPr lang="et-EE" dirty="0"/>
              <a:t>) kohtuarstiteadus;</a:t>
            </a:r>
            <a:br>
              <a:rPr lang="et-EE" dirty="0"/>
            </a:br>
            <a:r>
              <a:rPr lang="et-EE" dirty="0"/>
              <a:t> 10) laborimeditsiin;</a:t>
            </a:r>
            <a:br>
              <a:rPr lang="et-EE" dirty="0"/>
            </a:br>
            <a:r>
              <a:rPr lang="et-EE" dirty="0"/>
              <a:t> 11) lastekirurgia; </a:t>
            </a:r>
            <a:br>
              <a:rPr lang="et-EE" dirty="0"/>
            </a:br>
            <a:r>
              <a:rPr lang="et-EE" dirty="0"/>
              <a:t> 11</a:t>
            </a:r>
            <a:r>
              <a:rPr lang="et-EE" baseline="30000" dirty="0"/>
              <a:t>1</a:t>
            </a:r>
            <a:r>
              <a:rPr lang="et-EE" dirty="0"/>
              <a:t>) meditsiinigeneetika;</a:t>
            </a:r>
            <a:br>
              <a:rPr lang="et-EE" dirty="0"/>
            </a:br>
            <a:r>
              <a:rPr lang="et-EE" dirty="0"/>
              <a:t> 12) </a:t>
            </a:r>
            <a:r>
              <a:rPr lang="et-EE" dirty="0" err="1"/>
              <a:t>nefroloogia</a:t>
            </a:r>
            <a:r>
              <a:rPr lang="et-EE" dirty="0"/>
              <a:t>;</a:t>
            </a:r>
            <a:br>
              <a:rPr lang="et-EE" dirty="0"/>
            </a:br>
            <a:r>
              <a:rPr lang="et-EE" dirty="0"/>
              <a:t> 13) neurokirurgia;</a:t>
            </a:r>
            <a:br>
              <a:rPr lang="et-EE" dirty="0"/>
            </a:br>
            <a:r>
              <a:rPr lang="et-EE" dirty="0"/>
              <a:t> 14) neuroloogia;</a:t>
            </a:r>
            <a:br>
              <a:rPr lang="et-EE" dirty="0"/>
            </a:br>
            <a:r>
              <a:rPr lang="et-EE" dirty="0"/>
              <a:t> 15) </a:t>
            </a:r>
            <a:r>
              <a:rPr lang="et-EE" dirty="0" err="1"/>
              <a:t>oftalmoloogia</a:t>
            </a:r>
            <a:r>
              <a:rPr lang="et-EE" dirty="0"/>
              <a:t>;</a:t>
            </a:r>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78060"/>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92528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Eriarstiabi erialad</a:t>
            </a:r>
          </a:p>
        </p:txBody>
      </p:sp>
      <p:sp>
        <p:nvSpPr>
          <p:cNvPr id="3" name="Sisu kohatäide 2"/>
          <p:cNvSpPr>
            <a:spLocks noGrp="1"/>
          </p:cNvSpPr>
          <p:nvPr>
            <p:ph idx="1"/>
          </p:nvPr>
        </p:nvSpPr>
        <p:spPr>
          <a:xfrm>
            <a:off x="1570892" y="1469572"/>
            <a:ext cx="9782908" cy="5274128"/>
          </a:xfrm>
        </p:spPr>
        <p:txBody>
          <a:bodyPr>
            <a:normAutofit fontScale="77500" lnSpcReduction="20000"/>
          </a:bodyPr>
          <a:lstStyle/>
          <a:p>
            <a:pPr marL="0" indent="0">
              <a:buNone/>
            </a:pPr>
            <a:r>
              <a:rPr lang="et-EE" dirty="0"/>
              <a:t> 16) onkoloogia (kiiritus- ja keemiaravi tähenduses);</a:t>
            </a:r>
            <a:br>
              <a:rPr lang="et-EE" dirty="0"/>
            </a:br>
            <a:r>
              <a:rPr lang="et-EE" dirty="0"/>
              <a:t> 17) ortopeedia;</a:t>
            </a:r>
            <a:br>
              <a:rPr lang="et-EE" dirty="0"/>
            </a:br>
            <a:r>
              <a:rPr lang="et-EE" dirty="0"/>
              <a:t> 18) </a:t>
            </a:r>
            <a:r>
              <a:rPr lang="et-EE" dirty="0" err="1"/>
              <a:t>otorinolarüngoloogia</a:t>
            </a:r>
            <a:r>
              <a:rPr lang="et-EE" dirty="0"/>
              <a:t>;</a:t>
            </a:r>
            <a:br>
              <a:rPr lang="et-EE" dirty="0"/>
            </a:br>
            <a:r>
              <a:rPr lang="et-EE" dirty="0"/>
              <a:t> 19) patoloogia;</a:t>
            </a:r>
            <a:br>
              <a:rPr lang="et-EE" dirty="0"/>
            </a:br>
            <a:r>
              <a:rPr lang="et-EE" dirty="0"/>
              <a:t> 20) pediaatria;</a:t>
            </a:r>
            <a:br>
              <a:rPr lang="et-EE" dirty="0"/>
            </a:br>
            <a:r>
              <a:rPr lang="et-EE" dirty="0"/>
              <a:t> 21) peremeditsiin;</a:t>
            </a:r>
            <a:br>
              <a:rPr lang="et-EE" dirty="0"/>
            </a:br>
            <a:r>
              <a:rPr lang="et-EE" dirty="0"/>
              <a:t> 22) plastika- ja </a:t>
            </a:r>
            <a:r>
              <a:rPr lang="et-EE" dirty="0" err="1"/>
              <a:t>rekonstruktiivkirurgia</a:t>
            </a:r>
            <a:r>
              <a:rPr lang="et-EE" dirty="0"/>
              <a:t>;</a:t>
            </a:r>
            <a:br>
              <a:rPr lang="et-EE" dirty="0"/>
            </a:br>
            <a:r>
              <a:rPr lang="et-EE" dirty="0"/>
              <a:t> 23) psühhiaatria;</a:t>
            </a:r>
            <a:br>
              <a:rPr lang="et-EE" dirty="0"/>
            </a:br>
            <a:r>
              <a:rPr lang="et-EE" dirty="0"/>
              <a:t> 24) </a:t>
            </a:r>
            <a:r>
              <a:rPr lang="et-EE" dirty="0" err="1"/>
              <a:t>pulmonoloogia</a:t>
            </a:r>
            <a:r>
              <a:rPr lang="et-EE" dirty="0"/>
              <a:t>;</a:t>
            </a:r>
            <a:br>
              <a:rPr lang="et-EE" dirty="0"/>
            </a:br>
            <a:r>
              <a:rPr lang="et-EE" dirty="0"/>
              <a:t> 25) radioloogia;</a:t>
            </a:r>
            <a:br>
              <a:rPr lang="et-EE" dirty="0"/>
            </a:br>
            <a:r>
              <a:rPr lang="et-EE" dirty="0"/>
              <a:t> 26) reumatoloogia;</a:t>
            </a:r>
            <a:br>
              <a:rPr lang="et-EE" dirty="0"/>
            </a:br>
            <a:r>
              <a:rPr lang="et-EE" dirty="0"/>
              <a:t> 27) sisehaigused;</a:t>
            </a:r>
            <a:br>
              <a:rPr lang="et-EE" dirty="0"/>
            </a:br>
            <a:r>
              <a:rPr lang="et-EE" dirty="0"/>
              <a:t> 28) sünnitusabi ja günekoloogia;</a:t>
            </a:r>
            <a:br>
              <a:rPr lang="et-EE" dirty="0"/>
            </a:br>
            <a:r>
              <a:rPr lang="et-EE" dirty="0"/>
              <a:t> 29) taastusravi ja </a:t>
            </a:r>
            <a:r>
              <a:rPr lang="et-EE" dirty="0" err="1"/>
              <a:t>füsiaatria</a:t>
            </a:r>
            <a:r>
              <a:rPr lang="et-EE" dirty="0"/>
              <a:t>;</a:t>
            </a:r>
            <a:br>
              <a:rPr lang="et-EE" dirty="0"/>
            </a:br>
            <a:r>
              <a:rPr lang="et-EE" dirty="0"/>
              <a:t> 30) </a:t>
            </a:r>
            <a:r>
              <a:rPr lang="et-EE" dirty="0" err="1"/>
              <a:t>torakaalkirurgia</a:t>
            </a:r>
            <a:r>
              <a:rPr lang="et-EE" dirty="0"/>
              <a:t>;</a:t>
            </a:r>
            <a:br>
              <a:rPr lang="et-EE" dirty="0"/>
            </a:br>
            <a:r>
              <a:rPr lang="et-EE" dirty="0"/>
              <a:t> 31) töötervishoid;</a:t>
            </a:r>
            <a:br>
              <a:rPr lang="et-EE" dirty="0"/>
            </a:br>
            <a:r>
              <a:rPr lang="et-EE" dirty="0"/>
              <a:t> 32) uroloogia;</a:t>
            </a:r>
            <a:br>
              <a:rPr lang="et-EE" dirty="0"/>
            </a:br>
            <a:r>
              <a:rPr lang="et-EE" dirty="0"/>
              <a:t> 32</a:t>
            </a:r>
            <a:r>
              <a:rPr lang="et-EE" baseline="30000" dirty="0"/>
              <a:t>1</a:t>
            </a:r>
            <a:r>
              <a:rPr lang="et-EE" dirty="0"/>
              <a:t>) </a:t>
            </a:r>
            <a:r>
              <a:rPr lang="et-EE" dirty="0" err="1"/>
              <a:t>vaskulaarkirurgia</a:t>
            </a:r>
            <a:r>
              <a:rPr lang="et-EE" dirty="0"/>
              <a:t>;</a:t>
            </a:r>
            <a:br>
              <a:rPr lang="et-EE" dirty="0"/>
            </a:br>
            <a:r>
              <a:rPr lang="et-EE" dirty="0"/>
              <a:t> 33) üldkirurgia; </a:t>
            </a:r>
            <a:br>
              <a:rPr lang="et-EE" dirty="0"/>
            </a:br>
            <a:r>
              <a:rPr lang="et-EE" dirty="0"/>
              <a:t>34) suu-, näo- ja lõualuukirurgia.</a:t>
            </a:r>
            <a:br>
              <a:rPr lang="et-EE" dirty="0"/>
            </a:br>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062" y="6131169"/>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73637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Eriarstide erialade lisapädevused on:</a:t>
            </a:r>
            <a:br>
              <a:rPr lang="et-EE" b="1" dirty="0"/>
            </a:br>
            <a:endParaRPr lang="et-EE" dirty="0"/>
          </a:p>
        </p:txBody>
      </p:sp>
      <p:sp>
        <p:nvSpPr>
          <p:cNvPr id="3" name="Sisu kohatäide 2"/>
          <p:cNvSpPr>
            <a:spLocks noGrp="1"/>
          </p:cNvSpPr>
          <p:nvPr>
            <p:ph idx="1"/>
          </p:nvPr>
        </p:nvSpPr>
        <p:spPr>
          <a:xfrm>
            <a:off x="1582614" y="1927224"/>
            <a:ext cx="9440985" cy="4930775"/>
          </a:xfrm>
        </p:spPr>
        <p:txBody>
          <a:bodyPr>
            <a:normAutofit fontScale="77500" lnSpcReduction="20000"/>
          </a:bodyPr>
          <a:lstStyle/>
          <a:p>
            <a:pPr marL="0" indent="0">
              <a:buNone/>
            </a:pPr>
            <a:r>
              <a:rPr lang="et-EE" dirty="0"/>
              <a:t> 1) </a:t>
            </a:r>
            <a:r>
              <a:rPr lang="et-EE" dirty="0" err="1"/>
              <a:t>füsiaatria</a:t>
            </a:r>
            <a:r>
              <a:rPr lang="et-EE" dirty="0"/>
              <a:t> ja taastusravi – spordimeditsiin;</a:t>
            </a:r>
            <a:br>
              <a:rPr lang="et-EE" dirty="0"/>
            </a:br>
            <a:r>
              <a:rPr lang="et-EE" dirty="0"/>
              <a:t> 2) laborimeditsiin – kliiniline mikrobioloogia;</a:t>
            </a:r>
            <a:br>
              <a:rPr lang="et-EE" dirty="0"/>
            </a:br>
            <a:r>
              <a:rPr lang="et-EE" dirty="0"/>
              <a:t> 3) </a:t>
            </a:r>
            <a:r>
              <a:rPr lang="et-EE" dirty="0" err="1"/>
              <a:t>oftalmoloogia</a:t>
            </a:r>
            <a:r>
              <a:rPr lang="et-EE" dirty="0"/>
              <a:t> – silmakirurgia;</a:t>
            </a:r>
            <a:br>
              <a:rPr lang="et-EE" dirty="0"/>
            </a:br>
            <a:r>
              <a:rPr lang="et-EE" dirty="0"/>
              <a:t> 4) sisehaigused – </a:t>
            </a:r>
            <a:r>
              <a:rPr lang="et-EE" dirty="0" err="1"/>
              <a:t>allergoloogia</a:t>
            </a:r>
            <a:r>
              <a:rPr lang="et-EE" dirty="0"/>
              <a:t>;</a:t>
            </a:r>
            <a:br>
              <a:rPr lang="et-EE" dirty="0"/>
            </a:br>
            <a:r>
              <a:rPr lang="et-EE" dirty="0"/>
              <a:t> 5) sisehaigused – kliiniline farmakoloogia;</a:t>
            </a:r>
            <a:br>
              <a:rPr lang="et-EE" dirty="0"/>
            </a:br>
            <a:r>
              <a:rPr lang="et-EE" dirty="0"/>
              <a:t> 6) sisehaigused – geriaatria;</a:t>
            </a:r>
            <a:br>
              <a:rPr lang="et-EE" dirty="0"/>
            </a:br>
            <a:r>
              <a:rPr lang="et-EE" dirty="0"/>
              <a:t> 7) pediaatria – </a:t>
            </a:r>
            <a:r>
              <a:rPr lang="et-EE" dirty="0" err="1"/>
              <a:t>allergoloogia</a:t>
            </a:r>
            <a:r>
              <a:rPr lang="et-EE" dirty="0"/>
              <a:t>;</a:t>
            </a:r>
            <a:br>
              <a:rPr lang="et-EE" dirty="0"/>
            </a:br>
            <a:r>
              <a:rPr lang="et-EE" dirty="0"/>
              <a:t> 8) pediaatria – endokrinoloogia;</a:t>
            </a:r>
            <a:br>
              <a:rPr lang="et-EE" dirty="0"/>
            </a:br>
            <a:r>
              <a:rPr lang="et-EE" dirty="0"/>
              <a:t> 9) pediaatria – </a:t>
            </a:r>
            <a:r>
              <a:rPr lang="et-EE" dirty="0" err="1"/>
              <a:t>gastroenteroloogia</a:t>
            </a:r>
            <a:r>
              <a:rPr lang="et-EE" dirty="0"/>
              <a:t>;</a:t>
            </a:r>
            <a:br>
              <a:rPr lang="et-EE" dirty="0"/>
            </a:br>
            <a:r>
              <a:rPr lang="et-EE" dirty="0"/>
              <a:t> 10) pediaatria – </a:t>
            </a:r>
            <a:r>
              <a:rPr lang="et-EE" dirty="0" err="1"/>
              <a:t>hematoloogia-onkoloogia</a:t>
            </a:r>
            <a:r>
              <a:rPr lang="et-EE" dirty="0"/>
              <a:t>;</a:t>
            </a:r>
            <a:br>
              <a:rPr lang="et-EE" dirty="0"/>
            </a:br>
            <a:r>
              <a:rPr lang="et-EE" dirty="0"/>
              <a:t> 11) pediaatria – infektsioonhaigused;</a:t>
            </a:r>
            <a:br>
              <a:rPr lang="et-EE" dirty="0"/>
            </a:br>
            <a:r>
              <a:rPr lang="et-EE" dirty="0"/>
              <a:t> 12) pediaatria – kardioloogia;</a:t>
            </a:r>
            <a:br>
              <a:rPr lang="et-EE" dirty="0"/>
            </a:br>
            <a:r>
              <a:rPr lang="et-EE" dirty="0"/>
              <a:t> 13) pediaatria – </a:t>
            </a:r>
            <a:r>
              <a:rPr lang="et-EE" dirty="0" err="1"/>
              <a:t>nefroloogia</a:t>
            </a:r>
            <a:r>
              <a:rPr lang="et-EE" dirty="0"/>
              <a:t>;</a:t>
            </a:r>
            <a:br>
              <a:rPr lang="et-EE" dirty="0"/>
            </a:br>
            <a:r>
              <a:rPr lang="et-EE" dirty="0"/>
              <a:t> 14) pediaatria – </a:t>
            </a:r>
            <a:r>
              <a:rPr lang="et-EE" dirty="0" err="1"/>
              <a:t>neonatoloogia</a:t>
            </a:r>
            <a:r>
              <a:rPr lang="et-EE" dirty="0"/>
              <a:t>;</a:t>
            </a:r>
            <a:br>
              <a:rPr lang="et-EE" dirty="0"/>
            </a:br>
            <a:r>
              <a:rPr lang="et-EE" dirty="0"/>
              <a:t> 15) pediaatria – neuroloogia;</a:t>
            </a:r>
            <a:br>
              <a:rPr lang="et-EE" dirty="0"/>
            </a:br>
            <a:r>
              <a:rPr lang="et-EE" dirty="0"/>
              <a:t> 16) pediaatria – reumatoloogia;</a:t>
            </a:r>
            <a:br>
              <a:rPr lang="et-EE" dirty="0"/>
            </a:br>
            <a:r>
              <a:rPr lang="et-EE" dirty="0"/>
              <a:t> 17) psühhiaatria – laste- ja noorukitepsühhiaatria;</a:t>
            </a:r>
            <a:br>
              <a:rPr lang="et-EE" dirty="0"/>
            </a:br>
            <a:r>
              <a:rPr lang="et-EE" dirty="0"/>
              <a:t>18) uroloogia – </a:t>
            </a:r>
            <a:r>
              <a:rPr lang="et-EE" dirty="0" err="1"/>
              <a:t>androloogia</a:t>
            </a:r>
            <a:r>
              <a:rPr lang="et-EE" dirty="0"/>
              <a:t>.</a:t>
            </a:r>
            <a:br>
              <a:rPr lang="et-EE" dirty="0"/>
            </a:br>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0404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rmAutofit fontScale="90000"/>
          </a:bodyPr>
          <a:lstStyle/>
          <a:p>
            <a:r>
              <a:rPr lang="fi-FI" b="1" dirty="0" err="1"/>
              <a:t>Eriarstiabi</a:t>
            </a:r>
            <a:r>
              <a:rPr lang="fi-FI" b="1" dirty="0"/>
              <a:t> </a:t>
            </a:r>
            <a:r>
              <a:rPr lang="fi-FI" b="1" dirty="0" err="1"/>
              <a:t>erialade</a:t>
            </a:r>
            <a:r>
              <a:rPr lang="fi-FI" b="1" dirty="0"/>
              <a:t> ja </a:t>
            </a:r>
            <a:r>
              <a:rPr lang="fi-FI" b="1" dirty="0" err="1"/>
              <a:t>erialade</a:t>
            </a:r>
            <a:r>
              <a:rPr lang="fi-FI" b="1" dirty="0"/>
              <a:t> </a:t>
            </a:r>
            <a:r>
              <a:rPr lang="fi-FI" b="1" dirty="0" err="1"/>
              <a:t>lisapädevuste</a:t>
            </a:r>
            <a:r>
              <a:rPr lang="fi-FI" b="1" dirty="0"/>
              <a:t> </a:t>
            </a:r>
            <a:br>
              <a:rPr lang="et-EE" b="1" dirty="0"/>
            </a:br>
            <a:r>
              <a:rPr lang="fi-FI" b="1" dirty="0" err="1"/>
              <a:t>loetelu</a:t>
            </a:r>
            <a:br>
              <a:rPr lang="fi-FI" b="1" dirty="0"/>
            </a:br>
            <a:endParaRPr lang="et-EE" dirty="0"/>
          </a:p>
        </p:txBody>
      </p:sp>
      <p:sp>
        <p:nvSpPr>
          <p:cNvPr id="3" name="Sisu kohatäide 2"/>
          <p:cNvSpPr>
            <a:spLocks noGrp="1"/>
          </p:cNvSpPr>
          <p:nvPr>
            <p:ph idx="1"/>
          </p:nvPr>
        </p:nvSpPr>
        <p:spPr>
          <a:xfrm>
            <a:off x="838200" y="1825625"/>
            <a:ext cx="10515600" cy="4071083"/>
          </a:xfrm>
        </p:spPr>
        <p:txBody>
          <a:bodyPr/>
          <a:lstStyle/>
          <a:p>
            <a:r>
              <a:rPr lang="et-EE" b="1" dirty="0"/>
              <a:t>§ 2.  Erihambaarsti erialad on:</a:t>
            </a:r>
          </a:p>
          <a:p>
            <a:r>
              <a:rPr lang="et-EE" dirty="0"/>
              <a:t>  </a:t>
            </a:r>
            <a:br>
              <a:rPr lang="et-EE" dirty="0"/>
            </a:br>
            <a:r>
              <a:rPr lang="et-EE" dirty="0"/>
              <a:t> 1) suu-, näo- ja lõualuukirurgia;</a:t>
            </a:r>
            <a:br>
              <a:rPr lang="et-EE" dirty="0"/>
            </a:br>
            <a:r>
              <a:rPr lang="et-EE" dirty="0"/>
              <a:t> 2) </a:t>
            </a:r>
            <a:r>
              <a:rPr lang="et-EE" dirty="0" err="1"/>
              <a:t>ortodontia</a:t>
            </a:r>
            <a:r>
              <a:rPr lang="et-EE" dirty="0"/>
              <a:t>; </a:t>
            </a:r>
            <a:br>
              <a:rPr lang="et-EE" dirty="0"/>
            </a:br>
            <a:r>
              <a:rPr lang="et-EE" dirty="0"/>
              <a:t> 3) </a:t>
            </a:r>
            <a:r>
              <a:rPr lang="et-EE" dirty="0" err="1"/>
              <a:t>restauratiivne</a:t>
            </a:r>
            <a:r>
              <a:rPr lang="et-EE" dirty="0"/>
              <a:t> hambaravi. </a:t>
            </a:r>
            <a:br>
              <a:rPr lang="et-EE" dirty="0"/>
            </a:br>
            <a:r>
              <a:rPr lang="et-EE" dirty="0"/>
              <a:t>[</a:t>
            </a:r>
            <a:r>
              <a:rPr lang="et-EE" dirty="0">
                <a:hlinkClick r:id="rId2"/>
              </a:rPr>
              <a:t>RTL 2009, 64, 950</a:t>
            </a:r>
            <a:r>
              <a:rPr lang="et-EE" dirty="0"/>
              <a:t> - jõust. 01.01.2010]</a:t>
            </a:r>
          </a:p>
          <a:p>
            <a:endParaRPr lang="et-EE" dirty="0"/>
          </a:p>
        </p:txBody>
      </p:sp>
      <p:pic>
        <p:nvPicPr>
          <p:cNvPr id="4" name="Picture 3" descr="C:\Users\kristim\Documents\HELP\HELP (1)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2560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68437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Õendusabi erialade loetelu</a:t>
            </a:r>
            <a:br>
              <a:rPr lang="et-EE" b="1" dirty="0"/>
            </a:br>
            <a:endParaRPr lang="et-EE" dirty="0"/>
          </a:p>
        </p:txBody>
      </p:sp>
      <p:sp>
        <p:nvSpPr>
          <p:cNvPr id="3" name="Sisu kohatäide 2"/>
          <p:cNvSpPr>
            <a:spLocks noGrp="1"/>
          </p:cNvSpPr>
          <p:nvPr>
            <p:ph idx="1"/>
          </p:nvPr>
        </p:nvSpPr>
        <p:spPr>
          <a:xfrm>
            <a:off x="1606062" y="1825625"/>
            <a:ext cx="9747738" cy="4351338"/>
          </a:xfrm>
        </p:spPr>
        <p:txBody>
          <a:bodyPr>
            <a:normAutofit/>
          </a:bodyPr>
          <a:lstStyle/>
          <a:p>
            <a:pPr marL="0" indent="0">
              <a:buNone/>
            </a:pPr>
            <a:r>
              <a:rPr lang="et-EE" sz="6000" dirty="0"/>
              <a:t> </a:t>
            </a:r>
            <a:r>
              <a:rPr lang="et-EE" sz="4000" dirty="0"/>
              <a:t>1) intensiivõendus;</a:t>
            </a:r>
            <a:br>
              <a:rPr lang="et-EE" sz="4000" dirty="0"/>
            </a:br>
            <a:r>
              <a:rPr lang="et-EE" sz="4000" dirty="0"/>
              <a:t> 2) kliiniline õendus;</a:t>
            </a:r>
            <a:br>
              <a:rPr lang="et-EE" sz="4000" dirty="0"/>
            </a:br>
            <a:r>
              <a:rPr lang="et-EE" sz="4000" dirty="0"/>
              <a:t> 3) terviseõendus;</a:t>
            </a:r>
            <a:br>
              <a:rPr lang="et-EE" sz="4000" dirty="0"/>
            </a:br>
            <a:r>
              <a:rPr lang="et-EE" sz="4000" dirty="0"/>
              <a:t> 4) vaimse tervise õendus.</a:t>
            </a:r>
          </a:p>
          <a:p>
            <a:pPr marL="0" indent="0">
              <a:buNone/>
            </a:pPr>
            <a:r>
              <a:rPr lang="et-EE" sz="4000" dirty="0"/>
              <a:t>*ämmaemand</a:t>
            </a:r>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19443"/>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57936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Tervise infosüsteem</a:t>
            </a:r>
          </a:p>
        </p:txBody>
      </p:sp>
      <p:sp>
        <p:nvSpPr>
          <p:cNvPr id="3" name="Sisu kohatäide 2"/>
          <p:cNvSpPr>
            <a:spLocks noGrp="1"/>
          </p:cNvSpPr>
          <p:nvPr>
            <p:ph idx="1"/>
          </p:nvPr>
        </p:nvSpPr>
        <p:spPr>
          <a:xfrm>
            <a:off x="1418492" y="1825625"/>
            <a:ext cx="9935308" cy="4351338"/>
          </a:xfrm>
        </p:spPr>
        <p:txBody>
          <a:bodyPr/>
          <a:lstStyle/>
          <a:p>
            <a:pPr marL="0" indent="0">
              <a:buNone/>
            </a:pPr>
            <a:r>
              <a:rPr lang="et-EE" dirty="0"/>
              <a:t>Tervise infosüsteemis töödeldakse tervishoiuvaldkonnaga seotud andmeid tervishoiuteenuse osutamise lepingu sõlmimiseks ja täitmiseks, tervishoiuteenuste kvaliteedi ja patsiendi õiguste tagamiseks, rahva tervise kaitseks ning terviseseisundit kajastavate registrite pidamiseks, tervisestatistika tegemiseks ja tervishoiu juhtimiseks.</a:t>
            </a:r>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9"/>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9564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rmAutofit fontScale="90000"/>
          </a:bodyPr>
          <a:lstStyle/>
          <a:p>
            <a:r>
              <a:rPr lang="fi-FI" b="1" dirty="0"/>
              <a:t> </a:t>
            </a:r>
            <a:r>
              <a:rPr lang="fi-FI" b="1" dirty="0" err="1"/>
              <a:t>Tervise</a:t>
            </a:r>
            <a:r>
              <a:rPr lang="fi-FI" b="1" dirty="0"/>
              <a:t> </a:t>
            </a:r>
            <a:r>
              <a:rPr lang="fi-FI" b="1" dirty="0" err="1"/>
              <a:t>infosüsteemi</a:t>
            </a:r>
            <a:r>
              <a:rPr lang="fi-FI" b="1" dirty="0"/>
              <a:t> </a:t>
            </a:r>
            <a:r>
              <a:rPr lang="fi-FI" b="1" dirty="0" err="1"/>
              <a:t>vastutav</a:t>
            </a:r>
            <a:r>
              <a:rPr lang="fi-FI" b="1" dirty="0"/>
              <a:t> </a:t>
            </a:r>
            <a:r>
              <a:rPr lang="fi-FI" b="1" dirty="0" err="1"/>
              <a:t>töötleja</a:t>
            </a:r>
            <a:r>
              <a:rPr lang="fi-FI" b="1" dirty="0"/>
              <a:t> ja </a:t>
            </a:r>
            <a:br>
              <a:rPr lang="et-EE" b="1" dirty="0"/>
            </a:br>
            <a:r>
              <a:rPr lang="et-EE" b="1" dirty="0"/>
              <a:t>  </a:t>
            </a:r>
            <a:r>
              <a:rPr lang="fi-FI" b="1" dirty="0" err="1"/>
              <a:t>volitatud</a:t>
            </a:r>
            <a:r>
              <a:rPr lang="fi-FI" b="1" dirty="0"/>
              <a:t> </a:t>
            </a:r>
            <a:r>
              <a:rPr lang="fi-FI" b="1" dirty="0" err="1"/>
              <a:t>töötleja</a:t>
            </a:r>
            <a:br>
              <a:rPr lang="fi-FI" b="1" dirty="0"/>
            </a:br>
            <a:endParaRPr lang="et-EE" dirty="0"/>
          </a:p>
        </p:txBody>
      </p:sp>
      <p:sp>
        <p:nvSpPr>
          <p:cNvPr id="3" name="Sisu kohatäide 2"/>
          <p:cNvSpPr>
            <a:spLocks noGrp="1"/>
          </p:cNvSpPr>
          <p:nvPr>
            <p:ph idx="1"/>
          </p:nvPr>
        </p:nvSpPr>
        <p:spPr/>
        <p:txBody>
          <a:bodyPr/>
          <a:lstStyle/>
          <a:p>
            <a:r>
              <a:rPr lang="et-EE" dirty="0"/>
              <a:t> (1) Tervise infosüsteemi vastutav töötleja </a:t>
            </a:r>
            <a:r>
              <a:rPr lang="et-EE" u="sng" dirty="0"/>
              <a:t>on Sotsiaalministeerium</a:t>
            </a:r>
            <a:r>
              <a:rPr lang="et-EE" dirty="0"/>
              <a:t>.</a:t>
            </a:r>
          </a:p>
          <a:p>
            <a:r>
              <a:rPr lang="et-EE" dirty="0"/>
              <a:t> (2) Tervise infosüsteemi volitatud töötleja on Tervise ja Heaolu Infosüsteemide Keskus, kes peab, haldab ja arendab tervise infosüsteemi, töötleb andmeid ning täidab muid vastutava töötleja pandud kohustusi õigusaktide ja nende alusel sätestatud nõuete kohaselt.</a:t>
            </a:r>
          </a:p>
          <a:p>
            <a:r>
              <a:rPr lang="et-EE" dirty="0"/>
              <a:t> (3) Tervise infosüsteemi volitatud töötleja on Sihtasutus Eesti Tervishoiu Pildipank, kes haldab, töötleb ja arhiveerib meditsiiniliste ülesvõtete andmeid ning täidab vastutava töötleja pandud kohustusi õigusaktide ja nende alusel sätestatud nõuete kohaselt.</a:t>
            </a:r>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062" y="6025660"/>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61094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rmAutofit fontScale="90000"/>
          </a:bodyPr>
          <a:lstStyle/>
          <a:p>
            <a:r>
              <a:rPr lang="et-EE" b="1" dirty="0"/>
              <a:t> </a:t>
            </a:r>
            <a:r>
              <a:rPr lang="et-EE" sz="4000" b="1" dirty="0"/>
              <a:t>Tervishoiuteenuse osutaja </a:t>
            </a:r>
            <a:br>
              <a:rPr lang="et-EE" sz="4000" b="1" dirty="0"/>
            </a:br>
            <a:r>
              <a:rPr lang="et-EE" sz="4000" b="1" dirty="0"/>
              <a:t>andmeandjana</a:t>
            </a:r>
            <a:br>
              <a:rPr lang="et-EE" b="1" dirty="0"/>
            </a:br>
            <a:endParaRPr lang="et-EE" dirty="0"/>
          </a:p>
        </p:txBody>
      </p:sp>
      <p:sp>
        <p:nvSpPr>
          <p:cNvPr id="3" name="Sisu kohatäide 2"/>
          <p:cNvSpPr>
            <a:spLocks noGrp="1"/>
          </p:cNvSpPr>
          <p:nvPr>
            <p:ph idx="1"/>
          </p:nvPr>
        </p:nvSpPr>
        <p:spPr>
          <a:xfrm>
            <a:off x="177800" y="1606062"/>
            <a:ext cx="11176000" cy="4982307"/>
          </a:xfrm>
        </p:spPr>
        <p:txBody>
          <a:bodyPr>
            <a:normAutofit fontScale="92500" lnSpcReduction="10000"/>
          </a:bodyPr>
          <a:lstStyle/>
          <a:p>
            <a:r>
              <a:rPr lang="et-EE" dirty="0"/>
              <a:t>1) Tervishoiuteenuse </a:t>
            </a:r>
            <a:r>
              <a:rPr lang="et-EE" dirty="0" err="1"/>
              <a:t>osutaja</a:t>
            </a:r>
            <a:r>
              <a:rPr lang="et-EE" dirty="0"/>
              <a:t> edastab tervise infosüsteemi andmed tervishoiuteenuste korraldamise seaduse § 59</a:t>
            </a:r>
            <a:r>
              <a:rPr lang="et-EE" baseline="30000" dirty="0"/>
              <a:t>2</a:t>
            </a:r>
            <a:r>
              <a:rPr lang="et-EE" dirty="0"/>
              <a:t> lõike 2 punkti 1 alusel kehtestatud määruses sätestatud andmekoosseisus järgmiselt:</a:t>
            </a:r>
            <a:br>
              <a:rPr lang="et-EE" dirty="0"/>
            </a:br>
            <a:r>
              <a:rPr lang="et-EE" dirty="0"/>
              <a:t> 1) ambulatoorse tervishoiuteenuse osutamise kohta andmed või vormistatud dokumendi </a:t>
            </a:r>
            <a:r>
              <a:rPr lang="et-EE" u="sng" dirty="0"/>
              <a:t>ühe tööpäeva jooksul </a:t>
            </a:r>
            <a:r>
              <a:rPr lang="et-EE" dirty="0"/>
              <a:t>pärast seda, kui tervishoiutöötaja on asjakohase dokumendi kinnitanud;</a:t>
            </a:r>
            <a:br>
              <a:rPr lang="et-EE" dirty="0"/>
            </a:br>
            <a:r>
              <a:rPr lang="et-EE" dirty="0"/>
              <a:t> 2) statsionaarse tervishoiuteenuse osutamise kohta andmed või vormistatud dokumendi </a:t>
            </a:r>
            <a:r>
              <a:rPr lang="et-EE" sz="2600" u="sng" dirty="0"/>
              <a:t>viie tööpäeva jooksul </a:t>
            </a:r>
            <a:r>
              <a:rPr lang="et-EE" dirty="0"/>
              <a:t>pärast seda, kui tervishoiutöötaja on asjakohase dokumendi kinnitanud;</a:t>
            </a:r>
            <a:br>
              <a:rPr lang="et-EE" dirty="0"/>
            </a:br>
            <a:r>
              <a:rPr lang="et-EE" dirty="0"/>
              <a:t> 3) tervishoiuteenuse osutamisel vormistatud saatekirja andmed kohe pärast saatekirja vormistamist;</a:t>
            </a:r>
            <a:br>
              <a:rPr lang="et-EE" dirty="0"/>
            </a:br>
            <a:r>
              <a:rPr lang="et-EE" dirty="0"/>
              <a:t> 4) surmateatise andmed viivitamata pärast surma fakti tuvastamist ning surma põhjuse teatise ja </a:t>
            </a:r>
            <a:r>
              <a:rPr lang="et-EE" dirty="0" err="1"/>
              <a:t>perinataalsurma</a:t>
            </a:r>
            <a:r>
              <a:rPr lang="et-EE" dirty="0"/>
              <a:t> põhjuse teatise andmed ühe tööpäeva jooksul pärast seda, kui tervishoiutöötaja on asjakohase dokumendi kinnitanud.</a:t>
            </a:r>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010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Arsti- ja õendusabi</a:t>
            </a:r>
            <a:br>
              <a:rPr lang="et-EE" b="1" dirty="0"/>
            </a:br>
            <a:endParaRPr lang="et-EE" dirty="0"/>
          </a:p>
        </p:txBody>
      </p:sp>
      <p:sp>
        <p:nvSpPr>
          <p:cNvPr id="3" name="Sisu kohatäide 2"/>
          <p:cNvSpPr>
            <a:spLocks noGrp="1"/>
          </p:cNvSpPr>
          <p:nvPr>
            <p:ph idx="1"/>
          </p:nvPr>
        </p:nvSpPr>
        <p:spPr/>
        <p:txBody>
          <a:bodyPr/>
          <a:lstStyle/>
          <a:p>
            <a:pPr fontAlgn="base"/>
            <a:r>
              <a:rPr lang="et-EE" dirty="0"/>
              <a:t>Teisisõnu on arstiabi nagu kolme astmega trepp: tervisemure lahendamiseks tuleb kõigepealt astuda trepi esimesele astmele ehk pöörduda </a:t>
            </a:r>
            <a:r>
              <a:rPr lang="et-EE" u="sng" dirty="0">
                <a:hlinkClick r:id="rId2"/>
              </a:rPr>
              <a:t>perearsti</a:t>
            </a:r>
            <a:r>
              <a:rPr lang="et-EE" dirty="0"/>
              <a:t> juurde. Perearsti juures on inimestele tagatud kiire nõustamine ning vajalikud uuringud ja ravi. Vajadusel suunab perearst inimese trepi järgmistele astmetele ehk </a:t>
            </a:r>
            <a:r>
              <a:rPr lang="et-EE" u="sng" dirty="0" err="1">
                <a:hlinkClick r:id="rId3"/>
              </a:rPr>
              <a:t>eriarstile</a:t>
            </a:r>
            <a:r>
              <a:rPr lang="et-EE" dirty="0" err="1"/>
              <a:t>või</a:t>
            </a:r>
            <a:r>
              <a:rPr lang="et-EE" dirty="0"/>
              <a:t> </a:t>
            </a:r>
            <a:r>
              <a:rPr lang="et-EE" u="sng" dirty="0">
                <a:hlinkClick r:id="rId4"/>
              </a:rPr>
              <a:t>õendusabisse</a:t>
            </a:r>
            <a:r>
              <a:rPr lang="et-EE" dirty="0"/>
              <a:t>.</a:t>
            </a:r>
          </a:p>
          <a:p>
            <a:pPr fontAlgn="base"/>
            <a:r>
              <a:rPr lang="et-EE" dirty="0"/>
              <a:t>Kui tervisemure tekib ootamatult ja on väga tõsine – näiteks äge haigestumine, trauma või mürgistus – peab inimene ise pöörduma haigla erakorralise meditsiini osakonda või kutsuma kiirabi.</a:t>
            </a:r>
          </a:p>
          <a:p>
            <a:endParaRPr lang="et-EE" dirty="0"/>
          </a:p>
        </p:txBody>
      </p:sp>
      <p:pic>
        <p:nvPicPr>
          <p:cNvPr id="4" name="Picture 3" descr="C:\Users\kristim\Documents\HELP\HELP (1) 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107720"/>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3072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8435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Hambaravi</a:t>
            </a:r>
          </a:p>
        </p:txBody>
      </p:sp>
      <p:sp>
        <p:nvSpPr>
          <p:cNvPr id="3" name="Sisu kohatäide 2"/>
          <p:cNvSpPr>
            <a:spLocks noGrp="1"/>
          </p:cNvSpPr>
          <p:nvPr>
            <p:ph idx="1"/>
          </p:nvPr>
        </p:nvSpPr>
        <p:spPr/>
        <p:txBody>
          <a:bodyPr/>
          <a:lstStyle/>
          <a:p>
            <a:r>
              <a:rPr lang="et-EE" b="1" dirty="0"/>
              <a:t>Laste hambaravi on Eestis tasuta ! Haigekassa tasub alla 19-aastaste kindlustatute hambaravi eest.</a:t>
            </a:r>
            <a:r>
              <a:rPr lang="et-EE" dirty="0"/>
              <a:t> Pärast  19-aastaseks saamist osutatakse tasuta hambaravi ühe aasta jooksul ainult juhul, kui ravivajadus ilmnes patsiendi viimase visiidi ajal enne 19-aastaseks saamist. Tasuta teenust saab sama hambaraviteenuse </a:t>
            </a:r>
            <a:r>
              <a:rPr lang="et-EE" dirty="0" err="1"/>
              <a:t>osutaja</a:t>
            </a:r>
            <a:r>
              <a:rPr lang="et-EE" dirty="0"/>
              <a:t> juures, kus ravivajadus tuvastati.</a:t>
            </a:r>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9"/>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2"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7482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Autofit/>
          </a:bodyPr>
          <a:lstStyle/>
          <a:p>
            <a:pPr marL="228600" lvl="0" indent="-228600" fontAlgn="base">
              <a:spcBef>
                <a:spcPts val="1000"/>
              </a:spcBef>
            </a:pPr>
            <a:r>
              <a:rPr lang="et-EE" sz="2800" b="1" dirty="0">
                <a:solidFill>
                  <a:prstClr val="black"/>
                </a:solidFill>
                <a:latin typeface="Calibri" panose="020F0502020204030204"/>
                <a:ea typeface="+mn-ea"/>
                <a:cs typeface="+mn-cs"/>
              </a:rPr>
              <a:t>Alates 1. jaanuarist 2018 </a:t>
            </a:r>
            <a:r>
              <a:rPr lang="et-EE" sz="2800" dirty="0">
                <a:solidFill>
                  <a:prstClr val="black"/>
                </a:solidFill>
                <a:latin typeface="Calibri" panose="020F0502020204030204"/>
                <a:ea typeface="+mn-ea"/>
                <a:cs typeface="+mn-cs"/>
              </a:rPr>
              <a:t>saavad kõik täiskasvanud ravikindlustusega inimesed aastas </a:t>
            </a:r>
            <a:r>
              <a:rPr lang="et-EE" sz="2800" b="1" dirty="0">
                <a:solidFill>
                  <a:prstClr val="black"/>
                </a:solidFill>
                <a:latin typeface="Calibri" panose="020F0502020204030204"/>
                <a:ea typeface="+mn-ea"/>
                <a:cs typeface="+mn-cs"/>
              </a:rPr>
              <a:t>40 eurot hambaravihüvitist</a:t>
            </a:r>
            <a:r>
              <a:rPr lang="et-EE" sz="2800" dirty="0">
                <a:solidFill>
                  <a:prstClr val="black"/>
                </a:solidFill>
                <a:latin typeface="Calibri" panose="020F0502020204030204"/>
                <a:ea typeface="+mn-ea"/>
                <a:cs typeface="+mn-cs"/>
              </a:rPr>
              <a:t>, kusjuures patsient ise tasub vähemalt 50% arvest. </a:t>
            </a:r>
            <a:br>
              <a:rPr lang="et-EE" sz="2800" dirty="0">
                <a:solidFill>
                  <a:prstClr val="black"/>
                </a:solidFill>
                <a:latin typeface="Calibri" panose="020F0502020204030204"/>
                <a:ea typeface="+mn-ea"/>
                <a:cs typeface="+mn-cs"/>
              </a:rPr>
            </a:br>
            <a:endParaRPr lang="et-EE" sz="2800" dirty="0"/>
          </a:p>
        </p:txBody>
      </p:sp>
      <p:sp>
        <p:nvSpPr>
          <p:cNvPr id="3" name="Sisu kohatäide 2"/>
          <p:cNvSpPr>
            <a:spLocks noGrp="1"/>
          </p:cNvSpPr>
          <p:nvPr>
            <p:ph idx="1"/>
          </p:nvPr>
        </p:nvSpPr>
        <p:spPr/>
        <p:txBody>
          <a:bodyPr>
            <a:normAutofit fontScale="92500" lnSpcReduction="10000"/>
          </a:bodyPr>
          <a:lstStyle/>
          <a:p>
            <a:pPr fontAlgn="base"/>
            <a:r>
              <a:rPr lang="et-EE" dirty="0"/>
              <a:t>Hüvitist saab kasutada ainult </a:t>
            </a:r>
            <a:r>
              <a:rPr lang="et-EE" b="1" u="sng" dirty="0">
                <a:hlinkClick r:id="rId2"/>
              </a:rPr>
              <a:t>haigekassaga lepingu sõlminud hambaraviasutustes</a:t>
            </a:r>
            <a:r>
              <a:rPr lang="et-EE" b="1" dirty="0"/>
              <a:t>.</a:t>
            </a:r>
            <a:endParaRPr lang="et-EE" dirty="0"/>
          </a:p>
          <a:p>
            <a:pPr fontAlgn="base"/>
            <a:r>
              <a:rPr lang="et-EE" dirty="0"/>
              <a:t>Hüvitis kehtib</a:t>
            </a:r>
            <a:r>
              <a:rPr lang="et-EE" b="1" dirty="0"/>
              <a:t> </a:t>
            </a:r>
            <a:r>
              <a:rPr lang="et-EE" b="1" u="sng" dirty="0">
                <a:hlinkClick r:id="rId3"/>
              </a:rPr>
              <a:t>esmavajalikele hambaraviteenustele</a:t>
            </a:r>
            <a:r>
              <a:rPr lang="et-EE" dirty="0"/>
              <a:t>. Kõigi nende teenuste eest, mis ei kuulu hüvitatavate teenuste nimekirja, tuleb tasuda täishinda. Lisaks on </a:t>
            </a:r>
            <a:r>
              <a:rPr lang="et-EE" dirty="0" err="1"/>
              <a:t>teenuseosutajal</a:t>
            </a:r>
            <a:r>
              <a:rPr lang="et-EE" dirty="0"/>
              <a:t> õigus patsiendilt küsida visiiditasu kuni 5 eurot (v.a rasedad).</a:t>
            </a:r>
          </a:p>
          <a:p>
            <a:pPr fontAlgn="base"/>
            <a:r>
              <a:rPr lang="et-EE" dirty="0"/>
              <a:t>Soodustuse summa arvestatakse raviarvelt maha kohe maksmise hetkel ning tagantjärele ei pea esitama ühtegi avaldust ega dokumenti.</a:t>
            </a:r>
          </a:p>
          <a:p>
            <a:pPr fontAlgn="base"/>
            <a:r>
              <a:rPr lang="et-EE" dirty="0"/>
              <a:t>Hüvitise suurust ja jääki saab kontrollida riigiportaalist </a:t>
            </a:r>
            <a:r>
              <a:rPr lang="et-EE" u="sng" dirty="0">
                <a:hlinkClick r:id="rId4"/>
              </a:rPr>
              <a:t>www.eesti.ee</a:t>
            </a:r>
            <a:r>
              <a:rPr lang="et-EE" dirty="0"/>
              <a:t>teenuse alt „Hambaravi- ja proteesiteenuste info“.</a:t>
            </a:r>
          </a:p>
          <a:p>
            <a:endParaRPr lang="et-EE" dirty="0"/>
          </a:p>
        </p:txBody>
      </p:sp>
      <p:pic>
        <p:nvPicPr>
          <p:cNvPr id="4" name="Picture 3" descr="C:\Users\kristim\Documents\HELP\HELP (1) 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029"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97871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838200" y="365126"/>
            <a:ext cx="10515600" cy="908844"/>
          </a:xfrm>
        </p:spPr>
        <p:txBody>
          <a:bodyPr>
            <a:normAutofit fontScale="90000"/>
          </a:bodyPr>
          <a:lstStyle/>
          <a:p>
            <a:r>
              <a:rPr lang="fi-FI" b="1" dirty="0" err="1"/>
              <a:t>Tasuta</a:t>
            </a:r>
            <a:r>
              <a:rPr lang="fi-FI" b="1" dirty="0"/>
              <a:t> </a:t>
            </a:r>
            <a:r>
              <a:rPr lang="fi-FI" b="1" dirty="0" err="1"/>
              <a:t>hambaravi</a:t>
            </a:r>
            <a:r>
              <a:rPr lang="fi-FI" b="1" dirty="0"/>
              <a:t> </a:t>
            </a:r>
            <a:r>
              <a:rPr lang="fi-FI" b="1" dirty="0" err="1"/>
              <a:t>vältimatu</a:t>
            </a:r>
            <a:r>
              <a:rPr lang="fi-FI" b="1" dirty="0"/>
              <a:t> abi </a:t>
            </a:r>
            <a:r>
              <a:rPr lang="fi-FI" b="1" dirty="0" err="1"/>
              <a:t>korral</a:t>
            </a:r>
            <a:br>
              <a:rPr lang="fi-FI" b="1" dirty="0"/>
            </a:br>
            <a:endParaRPr lang="et-EE" dirty="0"/>
          </a:p>
        </p:txBody>
      </p:sp>
      <p:sp>
        <p:nvSpPr>
          <p:cNvPr id="3" name="Sisu kohatäide 2"/>
          <p:cNvSpPr>
            <a:spLocks noGrp="1"/>
          </p:cNvSpPr>
          <p:nvPr>
            <p:ph idx="1"/>
          </p:nvPr>
        </p:nvSpPr>
        <p:spPr>
          <a:xfrm>
            <a:off x="838200" y="1125416"/>
            <a:ext cx="10515600" cy="4724399"/>
          </a:xfrm>
        </p:spPr>
        <p:txBody>
          <a:bodyPr>
            <a:normAutofit/>
          </a:bodyPr>
          <a:lstStyle/>
          <a:p>
            <a:r>
              <a:rPr lang="et-EE" dirty="0"/>
              <a:t>Kõigil täiskasvanutel on õigus saada tasuta vältimatut hambaravi, sõltumata sellest, kas neil on ravikindlustus või mitte. Tasuta hambaravi osutatakse juhul, kui abi edasilükkamine või selle andmata jätmine võib põhjustada abivajaja surma või püsiva tervisekahjustuse. Vältimatut abi osutatakse selliste erakorraliste seisundite korral, mis vajavad hamba väljatõmbamist või mädanikukolde avamist. Seda, kas tegemist on vältimatu abiga, otsustab hambaarst. Vältimatu abi saamiseks tuleb pöörduda </a:t>
            </a:r>
            <a:r>
              <a:rPr lang="et-EE" u="sng" dirty="0">
                <a:hlinkClick r:id="rId2"/>
              </a:rPr>
              <a:t>haigekassaga lepingu sõlminud hambaarstide</a:t>
            </a:r>
            <a:r>
              <a:rPr lang="et-EE" dirty="0"/>
              <a:t> poole, sest haigekassa maksab nii ravikindlustatud kui ka </a:t>
            </a:r>
            <a:r>
              <a:rPr lang="et-EE" dirty="0" err="1"/>
              <a:t>ravikindlustamata</a:t>
            </a:r>
            <a:r>
              <a:rPr lang="et-EE" dirty="0"/>
              <a:t> täiskasvanule osutatud teenuse eest ainult oma lepingupartneritele. Kindlustuseta inimeste vältimatu abi tasutakse riigieelarvest.</a:t>
            </a:r>
          </a:p>
        </p:txBody>
      </p:sp>
      <p:pic>
        <p:nvPicPr>
          <p:cNvPr id="4" name="Picture 3" descr="C:\Users\kristim\Documents\HELP\HELP (1)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31169"/>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327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74686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Ravimid. Ravimite kompensatsioon</a:t>
            </a:r>
          </a:p>
        </p:txBody>
      </p:sp>
      <p:sp>
        <p:nvSpPr>
          <p:cNvPr id="3" name="Sisu kohatäide 2"/>
          <p:cNvSpPr>
            <a:spLocks noGrp="1"/>
          </p:cNvSpPr>
          <p:nvPr>
            <p:ph idx="1"/>
          </p:nvPr>
        </p:nvSpPr>
        <p:spPr/>
        <p:txBody>
          <a:bodyPr/>
          <a:lstStyle/>
          <a:p>
            <a:pPr fontAlgn="base"/>
            <a:r>
              <a:rPr lang="et-EE" dirty="0"/>
              <a:t>Haigekassa tasub teatud ulatuses ravimite eest, mille tõhusust on eelnevalt põhjalikult hinnatud ning mis sellest tulenevalt on otsustatud kanda soodusravimite nimekirja. Nendele </a:t>
            </a:r>
            <a:r>
              <a:rPr lang="et-EE" b="1" dirty="0"/>
              <a:t>ravimitele kehtib 50, 75, 90 või 100% soodusmäär.</a:t>
            </a:r>
            <a:r>
              <a:rPr lang="et-EE" dirty="0"/>
              <a:t> Kõrgem soodusmäär on raskete ja krooniliste haiguste raviks vajalikel peamistel ravimitel ning suuremad soodustused kehtivad ka teatud elanikkonnagruppidele (vanadus- ja töövõimetuspensionärid).</a:t>
            </a:r>
          </a:p>
          <a:p>
            <a:pPr fontAlgn="base"/>
            <a:r>
              <a:rPr lang="et-EE" b="1" dirty="0"/>
              <a:t>Soodusravimite loetelu muudetakse regulaarselt kord kvartalis (1. jaanuaril, 1. aprillil, 1. juulil ja 1. oktoobril).</a:t>
            </a:r>
            <a:endParaRPr lang="et-EE" dirty="0"/>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337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77300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Meditsiiniseadmed</a:t>
            </a:r>
          </a:p>
        </p:txBody>
      </p:sp>
      <p:sp>
        <p:nvSpPr>
          <p:cNvPr id="3" name="Sisu kohatäide 2"/>
          <p:cNvSpPr>
            <a:spLocks noGrp="1"/>
          </p:cNvSpPr>
          <p:nvPr>
            <p:ph idx="1"/>
          </p:nvPr>
        </p:nvSpPr>
        <p:spPr/>
        <p:txBody>
          <a:bodyPr/>
          <a:lstStyle/>
          <a:p>
            <a:pPr fontAlgn="base"/>
            <a:r>
              <a:rPr lang="et-EE" b="1" dirty="0"/>
              <a:t>Meditsiiniseadmed on meditsiinilised abivahendid (instrument, aparaat, seade, tarkvara jne), mille abil on võimalik ravida haigusi ja vigastusi või mille kasutamine hoiab ära haiguse süvenemise.</a:t>
            </a:r>
            <a:r>
              <a:rPr lang="et-EE" dirty="0"/>
              <a:t> Neid kasutatakse: </a:t>
            </a:r>
          </a:p>
          <a:p>
            <a:pPr fontAlgn="base"/>
            <a:r>
              <a:rPr lang="et-EE" dirty="0"/>
              <a:t>haiguste diagnoosimiseks, ärahoidmiseks, jälgimiseks, ravimiseks või leevendamiseks;</a:t>
            </a:r>
          </a:p>
          <a:p>
            <a:pPr fontAlgn="base"/>
            <a:r>
              <a:rPr lang="et-EE" dirty="0"/>
              <a:t>vigastuse või puude diagnoosimiseks, jälgimiseks, ravimiseks, leevendamiseks või kompenseerimiseks;</a:t>
            </a:r>
          </a:p>
          <a:p>
            <a:pPr fontAlgn="base"/>
            <a:r>
              <a:rPr lang="et-EE" dirty="0"/>
              <a:t>kehaehituse või füsioloogilise protsessi uurimiseks või muutmiseks või kehaosa asendamiseks jne. </a:t>
            </a:r>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8"/>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348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86179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Meditsiiniseadmed</a:t>
            </a:r>
          </a:p>
        </p:txBody>
      </p:sp>
      <p:sp>
        <p:nvSpPr>
          <p:cNvPr id="3" name="Sisu kohatäide 2"/>
          <p:cNvSpPr>
            <a:spLocks noGrp="1"/>
          </p:cNvSpPr>
          <p:nvPr>
            <p:ph idx="1"/>
          </p:nvPr>
        </p:nvSpPr>
        <p:spPr/>
        <p:txBody>
          <a:bodyPr/>
          <a:lstStyle/>
          <a:p>
            <a:pPr fontAlgn="base"/>
            <a:r>
              <a:rPr lang="et-EE" dirty="0"/>
              <a:t>Meditsiiniseadme vajaduse määrab raviarst ning vormistab selle soodustingimustel soetamiseks digitaalse meditsiiniseadme kaardi.</a:t>
            </a:r>
          </a:p>
          <a:p>
            <a:pPr fontAlgn="base"/>
            <a:r>
              <a:rPr lang="et-EE" dirty="0"/>
              <a:t>Seadme ostmiseks tuleb patsiendil pöörduda apteeki või haigekassaga lepingu sõlminud müüja poole ning esitada isikut tõendav dokument. Kui ostate seadmeid kellelegi teisele, siis on vajalik selle inimese isikukood, kellele seadet ostate. </a:t>
            </a:r>
          </a:p>
          <a:p>
            <a:pPr fontAlgn="base"/>
            <a:r>
              <a:rPr lang="et-EE" b="1" dirty="0"/>
              <a:t>Meditsiiniseadmete loetelu uuendatakse igal aastal</a:t>
            </a:r>
            <a:r>
              <a:rPr lang="et-EE" dirty="0"/>
              <a:t> lähtuvalt tootjate ning erialaühenduste ettepanekutest ja tootjatega sõlmitud hinnakokkulepetest. </a:t>
            </a:r>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66336"/>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11636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Meditsiiniseadmed</a:t>
            </a:r>
          </a:p>
        </p:txBody>
      </p:sp>
      <p:sp>
        <p:nvSpPr>
          <p:cNvPr id="3" name="Sisu kohatäide 2"/>
          <p:cNvSpPr>
            <a:spLocks noGrp="1"/>
          </p:cNvSpPr>
          <p:nvPr>
            <p:ph idx="1"/>
          </p:nvPr>
        </p:nvSpPr>
        <p:spPr/>
        <p:txBody>
          <a:bodyPr/>
          <a:lstStyle/>
          <a:p>
            <a:r>
              <a:rPr lang="et-EE" dirty="0"/>
              <a:t>Haigekassa hüvitab meditsiiniseadmeid kas 90% või 50% soodusmääraga. Patsient peab ise tasuma vastavalt 10% või 50% seadme hinnast.</a:t>
            </a:r>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368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7763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Haiguste ennetus</a:t>
            </a:r>
          </a:p>
        </p:txBody>
      </p:sp>
      <p:sp>
        <p:nvSpPr>
          <p:cNvPr id="3" name="Sisu kohatäide 2"/>
          <p:cNvSpPr>
            <a:spLocks noGrp="1"/>
          </p:cNvSpPr>
          <p:nvPr>
            <p:ph idx="1"/>
          </p:nvPr>
        </p:nvSpPr>
        <p:spPr/>
        <p:txBody>
          <a:bodyPr/>
          <a:lstStyle/>
          <a:p>
            <a:r>
              <a:rPr lang="et-EE" dirty="0"/>
              <a:t>Haiguste ennetamine ja varajane avastamine aitavad pikendada tervena elatud aastaid ja vähendada haigestumist ning enneaegset suremust. Haiguste ennetus on tervete inimeste kutsumine terviseuuringutele või ennetavate terviseteenuste saamisele, eesmärgiga ära hoida välditavaid haigusi. </a:t>
            </a:r>
          </a:p>
          <a:p>
            <a:r>
              <a:rPr lang="et-EE" dirty="0"/>
              <a:t>Ennetuses on oluline roll perearstil ja pereõel, kelle kohustuste hulka kuulub patsiendi tervise jälgimine ja erinevate ennetustegevuste abil tema tervise hoidmine, et haigused ei tekiks või süveneks.</a:t>
            </a:r>
          </a:p>
          <a:p>
            <a:pPr marL="0" indent="0">
              <a:buNone/>
            </a:pPr>
            <a:r>
              <a:rPr lang="et-EE" dirty="0"/>
              <a:t>*laste tervise jälgimine, erinevad sõeluuringud</a:t>
            </a:r>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378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99938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Euroopa ravikindlustuskaart</a:t>
            </a:r>
          </a:p>
        </p:txBody>
      </p:sp>
      <p:sp>
        <p:nvSpPr>
          <p:cNvPr id="3" name="Sisu kohatäide 2"/>
          <p:cNvSpPr>
            <a:spLocks noGrp="1"/>
          </p:cNvSpPr>
          <p:nvPr>
            <p:ph idx="1"/>
          </p:nvPr>
        </p:nvSpPr>
        <p:spPr/>
        <p:txBody>
          <a:bodyPr/>
          <a:lstStyle/>
          <a:p>
            <a:pPr fontAlgn="base"/>
            <a:r>
              <a:rPr lang="et-EE" dirty="0"/>
              <a:t>Arstiabi saamiseks peab raviasutuses esitama Euroopa ravikindlustuskaardi või selle asendussertifikaadi ning isikut tõendava dokumendi. Euroopa ravikindlustuskaardi alusel on õigus saada tervishoiuteenuseid ainult riiklikes raviasutustes.</a:t>
            </a:r>
          </a:p>
          <a:p>
            <a:pPr fontAlgn="base"/>
            <a:r>
              <a:rPr lang="et-EE" b="1" dirty="0"/>
              <a:t> Euroopa ravikindlustuskaart ei kata kõiki kulutusi, mis vajamineva arstiabiga võivad kaasneda. Patsiendil tuleb maksta omavastutustasud</a:t>
            </a:r>
            <a:r>
              <a:rPr lang="et-EE" dirty="0"/>
              <a:t> (visiiditasu, voodipäevatasu, ravimite omaosalustasu, tõlkekulud jne) asukohamaa hindades. Euroopa ravikindlustuskaart ei kata riikidevahelise transpordi kulu ega eraarsti juures tehtud kulutusi.</a:t>
            </a:r>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19445"/>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84700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fi-FI" b="1" dirty="0" err="1"/>
              <a:t>Euroopa</a:t>
            </a:r>
            <a:r>
              <a:rPr lang="fi-FI" b="1" dirty="0"/>
              <a:t> </a:t>
            </a:r>
            <a:r>
              <a:rPr lang="fi-FI" b="1" dirty="0" err="1"/>
              <a:t>ravikindlustuskaardiga</a:t>
            </a:r>
            <a:r>
              <a:rPr lang="fi-FI" b="1" dirty="0"/>
              <a:t> </a:t>
            </a:r>
            <a:r>
              <a:rPr lang="fi-FI" b="1" dirty="0" err="1"/>
              <a:t>saab</a:t>
            </a:r>
            <a:r>
              <a:rPr lang="fi-FI" b="1" dirty="0"/>
              <a:t> </a:t>
            </a:r>
            <a:r>
              <a:rPr lang="fi-FI" b="1" dirty="0" err="1"/>
              <a:t>vajaminevat</a:t>
            </a:r>
            <a:r>
              <a:rPr lang="fi-FI" b="1" dirty="0"/>
              <a:t> </a:t>
            </a:r>
            <a:r>
              <a:rPr lang="fi-FI" b="1" dirty="0" err="1"/>
              <a:t>arstiabi</a:t>
            </a:r>
            <a:r>
              <a:rPr lang="fi-FI" b="1" dirty="0"/>
              <a:t> </a:t>
            </a:r>
            <a:r>
              <a:rPr lang="fi-FI" b="1" dirty="0" err="1"/>
              <a:t>järgmistest</a:t>
            </a:r>
            <a:r>
              <a:rPr lang="fi-FI" b="1" dirty="0"/>
              <a:t> </a:t>
            </a:r>
            <a:r>
              <a:rPr lang="fi-FI" b="1" dirty="0" err="1"/>
              <a:t>riikides</a:t>
            </a:r>
            <a:r>
              <a:rPr lang="fi-FI" b="1" dirty="0"/>
              <a:t>:</a:t>
            </a:r>
            <a:endParaRPr lang="et-EE" dirty="0"/>
          </a:p>
        </p:txBody>
      </p:sp>
      <p:sp>
        <p:nvSpPr>
          <p:cNvPr id="3" name="Sisu kohatäide 2"/>
          <p:cNvSpPr>
            <a:spLocks noGrp="1"/>
          </p:cNvSpPr>
          <p:nvPr>
            <p:ph idx="1"/>
          </p:nvPr>
        </p:nvSpPr>
        <p:spPr/>
        <p:txBody>
          <a:bodyPr/>
          <a:lstStyle/>
          <a:p>
            <a:r>
              <a:rPr lang="et-EE" dirty="0"/>
              <a:t>Austria, Belgia, Bulgaaria, Hispaania, Holland, Horvaatia, Iirimaa, Island, Itaalia, Kreeka, Küpros, Leedu, Liechtenstein, Luksemburg, Läti, Malta, Norra, Poola, Portugal, Prantsusmaa, Rootsi, Rumeenia, Saksamaa, Slovakkia, Sloveenia, Soome, Suurbritannia, Šveits, Taani, Tšehhi, Ungari</a:t>
            </a:r>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0" y="6107720"/>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399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48195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rmAutofit fontScale="90000"/>
          </a:bodyPr>
          <a:lstStyle/>
          <a:p>
            <a:br>
              <a:rPr lang="et-EE" b="1" dirty="0"/>
            </a:br>
            <a:r>
              <a:rPr lang="et-EE" b="1" dirty="0"/>
              <a:t>Tervishoiuteenuste korraldamise seadus</a:t>
            </a:r>
            <a:br>
              <a:rPr lang="et-EE" b="1" dirty="0"/>
            </a:br>
            <a:endParaRPr lang="et-EE" b="1" dirty="0"/>
          </a:p>
        </p:txBody>
      </p:sp>
      <p:sp>
        <p:nvSpPr>
          <p:cNvPr id="3" name="Sisu kohatäide 2"/>
          <p:cNvSpPr>
            <a:spLocks noGrp="1"/>
          </p:cNvSpPr>
          <p:nvPr>
            <p:ph idx="1"/>
          </p:nvPr>
        </p:nvSpPr>
        <p:spPr/>
        <p:txBody>
          <a:bodyPr>
            <a:normAutofit fontScale="92500" lnSpcReduction="10000"/>
          </a:bodyPr>
          <a:lstStyle/>
          <a:p>
            <a:pPr marL="0" indent="0">
              <a:buNone/>
            </a:pPr>
            <a:r>
              <a:rPr lang="et-EE" b="1" dirty="0"/>
              <a:t>§ 2.  Tervishoiuteenus</a:t>
            </a:r>
          </a:p>
          <a:p>
            <a:r>
              <a:rPr lang="et-EE" dirty="0"/>
              <a:t> (1) Tervishoiuteenus on tervishoiutöötaja tegevus haiguse, vigastuse või mürgistuse ennetamiseks, diagnoosimiseks ja ravimiseks eesmärgiga leevendada inimese vaevusi, hoida ära tema tervise seisundi halvenemist või haiguse ägenemist ning taastada tervist. Tervishoiuteenuste loetelu kehtestab </a:t>
            </a:r>
            <a:r>
              <a:rPr lang="et-EE" dirty="0">
                <a:hlinkClick r:id="rId2"/>
              </a:rPr>
              <a:t>valdkonna eest vastutav minister</a:t>
            </a:r>
            <a:r>
              <a:rPr lang="et-EE" dirty="0"/>
              <a:t>.</a:t>
            </a:r>
            <a:br>
              <a:rPr lang="et-EE" dirty="0"/>
            </a:br>
            <a:r>
              <a:rPr lang="et-EE" dirty="0"/>
              <a:t>[</a:t>
            </a:r>
            <a:r>
              <a:rPr lang="et-EE" dirty="0">
                <a:hlinkClick r:id="rId3"/>
              </a:rPr>
              <a:t>RT I, 04.07.2012, 3</a:t>
            </a:r>
            <a:r>
              <a:rPr lang="et-EE" dirty="0"/>
              <a:t> - jõust. 14.07.20</a:t>
            </a:r>
          </a:p>
          <a:p>
            <a:r>
              <a:rPr lang="et-EE" dirty="0"/>
              <a:t>(2) Statsionaarne on tervishoiuteenus, mille osutamiseks on vajalik inimese ööpäevaringne viibimine haiglas.</a:t>
            </a:r>
          </a:p>
          <a:p>
            <a:r>
              <a:rPr lang="et-EE" dirty="0"/>
              <a:t> (3) Ambulatoorne on tervishoiuteenus, mille osutamiseks inimese ööpäevaringne viibimine haiglas ei ole vajalik.</a:t>
            </a:r>
          </a:p>
          <a:p>
            <a:endParaRPr lang="et-EE" dirty="0"/>
          </a:p>
        </p:txBody>
      </p:sp>
      <p:pic>
        <p:nvPicPr>
          <p:cNvPr id="4" name="Picture 3" descr="C:\Users\kristim\Documents\HELP\HELP (1) 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4096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1628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 5.  Vältimatu abi mõiste</a:t>
            </a:r>
            <a:br>
              <a:rPr lang="et-EE" b="1" dirty="0"/>
            </a:br>
            <a:endParaRPr lang="et-EE" b="1" dirty="0"/>
          </a:p>
        </p:txBody>
      </p:sp>
      <p:sp>
        <p:nvSpPr>
          <p:cNvPr id="3" name="Sisu kohatäide 2"/>
          <p:cNvSpPr>
            <a:spLocks noGrp="1"/>
          </p:cNvSpPr>
          <p:nvPr>
            <p:ph idx="1"/>
          </p:nvPr>
        </p:nvSpPr>
        <p:spPr/>
        <p:txBody>
          <a:bodyPr/>
          <a:lstStyle/>
          <a:p>
            <a:pPr marL="0" indent="0">
              <a:buNone/>
            </a:pPr>
            <a:endParaRPr lang="et-EE" b="1" dirty="0"/>
          </a:p>
          <a:p>
            <a:r>
              <a:rPr lang="et-EE" dirty="0"/>
              <a:t>  Vältimatu abi käesoleva seaduse tähenduses on tervishoiuteenus, mida tervishoiutöötaja osutab olukorras, kus abi edasilükkamine või selle andmata jätmine võib põhjustada abivajaja surma või püsiva tervisekahjustuse.</a:t>
            </a:r>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79962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 6.  Vältimatu abi osutamine</a:t>
            </a:r>
            <a:br>
              <a:rPr lang="et-EE" b="1" dirty="0"/>
            </a:br>
            <a:endParaRPr lang="et-EE" dirty="0"/>
          </a:p>
        </p:txBody>
      </p:sp>
      <p:sp>
        <p:nvSpPr>
          <p:cNvPr id="3" name="Sisu kohatäide 2"/>
          <p:cNvSpPr>
            <a:spLocks noGrp="1"/>
          </p:cNvSpPr>
          <p:nvPr>
            <p:ph idx="1"/>
          </p:nvPr>
        </p:nvSpPr>
        <p:spPr/>
        <p:txBody>
          <a:bodyPr>
            <a:normAutofit fontScale="92500" lnSpcReduction="20000"/>
          </a:bodyPr>
          <a:lstStyle/>
          <a:p>
            <a:r>
              <a:rPr lang="et-EE" dirty="0"/>
              <a:t>1) Igal Eesti Vabariigi territooriumil viibival inimesel on õigus saada vältimatut abi.</a:t>
            </a:r>
          </a:p>
          <a:p>
            <a:r>
              <a:rPr lang="et-EE" dirty="0"/>
              <a:t> (2) Tervishoiutöötaja on kohustatud osutama vältimatut abi oma pädevuse ja tema kasutuses olevate võimaluste piires.</a:t>
            </a:r>
          </a:p>
          <a:p>
            <a:r>
              <a:rPr lang="et-EE" dirty="0"/>
              <a:t> (3) Kohustusliku ravikindlustusega kindlustatud isikule ja temaga võrdsustatud isikule (edaspidi </a:t>
            </a:r>
            <a:r>
              <a:rPr lang="et-EE" i="1" dirty="0"/>
              <a:t>ravikindlustusega hõlmatud isik</a:t>
            </a:r>
            <a:r>
              <a:rPr lang="et-EE" dirty="0"/>
              <a:t>) osutatud vältimatu abi eest tasutakse riigieelarves ravikindlustuseks ettenähtud vahenditest.</a:t>
            </a:r>
          </a:p>
          <a:p>
            <a:r>
              <a:rPr lang="et-EE" dirty="0"/>
              <a:t> (4) Ravikindlustusega hõlmamata isikule osutatud vältimatu abi eest tasutakse riigieelarvest selleks ettenähtud vahenditest Sotsiaalministeeriumi ja Eesti Haigekassa vahel sõlmitud lepingu alusel vastavalt ravikindlustuse seadusele.</a:t>
            </a:r>
            <a:br>
              <a:rPr lang="et-EE" dirty="0"/>
            </a:br>
            <a:r>
              <a:rPr lang="et-EE" dirty="0"/>
              <a:t>[</a:t>
            </a:r>
            <a:r>
              <a:rPr lang="et-EE" dirty="0">
                <a:hlinkClick r:id="rId2"/>
              </a:rPr>
              <a:t>RT I 2002, 62, 377</a:t>
            </a:r>
            <a:r>
              <a:rPr lang="et-EE" dirty="0"/>
              <a:t> - jõust. 01.10.2002]</a:t>
            </a:r>
          </a:p>
          <a:p>
            <a:endParaRPr lang="et-EE" dirty="0"/>
          </a:p>
        </p:txBody>
      </p:sp>
      <p:pic>
        <p:nvPicPr>
          <p:cNvPr id="4" name="Picture 3" descr="C:\Users\kristim\Documents\HELP\HELP (1)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6633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430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22299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Kiirabi</a:t>
            </a:r>
          </a:p>
        </p:txBody>
      </p:sp>
      <p:sp>
        <p:nvSpPr>
          <p:cNvPr id="3" name="Sisu kohatäide 2"/>
          <p:cNvSpPr>
            <a:spLocks noGrp="1"/>
          </p:cNvSpPr>
          <p:nvPr>
            <p:ph sz="half" idx="1"/>
          </p:nvPr>
        </p:nvSpPr>
        <p:spPr/>
        <p:txBody>
          <a:bodyPr/>
          <a:lstStyle/>
          <a:p>
            <a:r>
              <a:rPr lang="et-EE" dirty="0"/>
              <a:t>Kiirabi on ööpäevaringselt valmis osutama meditsiiniabi olukorras, kus abivajaja vajab seda vältimatult või kiirelt – seega õnnetusjuhtumist tingitud vigastuste, traumade ning mürgistuste ja ägedate erakorraliste haigestumiste korral.</a:t>
            </a:r>
          </a:p>
        </p:txBody>
      </p:sp>
      <p:pic>
        <p:nvPicPr>
          <p:cNvPr id="5" name="Sisu kohatäide 4"/>
          <p:cNvPicPr>
            <a:picLocks noGrp="1" noChangeAspect="1"/>
          </p:cNvPicPr>
          <p:nvPr>
            <p:ph sz="half" idx="2"/>
          </p:nvPr>
        </p:nvPicPr>
        <p:blipFill>
          <a:blip r:embed="rId2"/>
          <a:stretch>
            <a:fillRect/>
          </a:stretch>
        </p:blipFill>
        <p:spPr>
          <a:xfrm>
            <a:off x="6172200" y="2545473"/>
            <a:ext cx="5181600" cy="2911642"/>
          </a:xfrm>
          <a:prstGeom prst="rect">
            <a:avLst/>
          </a:prstGeom>
        </p:spPr>
      </p:pic>
      <p:pic>
        <p:nvPicPr>
          <p:cNvPr id="6" name="Picture 3" descr="C:\Users\kristim\Documents\HELP\HELP (1)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440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45876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1333500" y="500062"/>
            <a:ext cx="10515600" cy="1325563"/>
          </a:xfrm>
        </p:spPr>
        <p:txBody>
          <a:bodyPr/>
          <a:lstStyle/>
          <a:p>
            <a:r>
              <a:rPr lang="et-EE" b="1" dirty="0"/>
              <a:t>Kes ja kuidas osutavad kiirabiteenust?</a:t>
            </a:r>
          </a:p>
        </p:txBody>
      </p:sp>
      <p:sp>
        <p:nvSpPr>
          <p:cNvPr id="3" name="Sisu kohatäide 2"/>
          <p:cNvSpPr>
            <a:spLocks noGrp="1"/>
          </p:cNvSpPr>
          <p:nvPr>
            <p:ph idx="1"/>
          </p:nvPr>
        </p:nvSpPr>
        <p:spPr/>
        <p:txBody>
          <a:bodyPr/>
          <a:lstStyle/>
          <a:p>
            <a:pPr fontAlgn="base"/>
            <a:r>
              <a:rPr lang="et-EE" dirty="0"/>
              <a:t>Kiirabiasutusi ehk kiirabibrigaadi pidajaid on käesoleval ajal riigis kokku 11.</a:t>
            </a:r>
          </a:p>
          <a:p>
            <a:pPr fontAlgn="base"/>
            <a:r>
              <a:rPr lang="et-EE" dirty="0"/>
              <a:t>Kiirabi osutavad kolmeliikmelised kiirabibrigaadid. Olenevalt brigaadijuhist jagunevad kiirabibrigaadid arsti– või </a:t>
            </a:r>
            <a:r>
              <a:rPr lang="et-EE" dirty="0" err="1"/>
              <a:t>õebrigaadideks</a:t>
            </a:r>
            <a:r>
              <a:rPr lang="et-EE" dirty="0"/>
              <a:t>.</a:t>
            </a:r>
          </a:p>
          <a:p>
            <a:pPr fontAlgn="base"/>
            <a:r>
              <a:rPr lang="et-EE" dirty="0"/>
              <a:t>Arsti- ja </a:t>
            </a:r>
            <a:r>
              <a:rPr lang="et-EE" dirty="0" err="1"/>
              <a:t>õebrigaadidele</a:t>
            </a:r>
            <a:r>
              <a:rPr lang="et-EE" dirty="0"/>
              <a:t> pakuvad vajadusel sündmuskohal täiendavat abi ning tegelevad raskesti haigete transportimisega ühest haiglast teise reanimobiilibrigaadid (kolmeliikmeline kõrgelt kvalifitseeritud arsti poolt juhitav brigaad).</a:t>
            </a:r>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6"/>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450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16160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Kiirabi</a:t>
            </a:r>
          </a:p>
        </p:txBody>
      </p:sp>
      <p:sp>
        <p:nvSpPr>
          <p:cNvPr id="3" name="Sisu kohatäide 2"/>
          <p:cNvSpPr>
            <a:spLocks noGrp="1"/>
          </p:cNvSpPr>
          <p:nvPr>
            <p:ph sz="half" idx="1"/>
          </p:nvPr>
        </p:nvSpPr>
        <p:spPr/>
        <p:txBody>
          <a:bodyPr/>
          <a:lstStyle/>
          <a:p>
            <a:pPr marL="0" indent="0" fontAlgn="base">
              <a:buNone/>
            </a:pPr>
            <a:r>
              <a:rPr lang="et-EE" dirty="0">
                <a:solidFill>
                  <a:srgbClr val="FF0000"/>
                </a:solidFill>
              </a:rPr>
              <a:t>Pea meeles!</a:t>
            </a:r>
          </a:p>
          <a:p>
            <a:pPr fontAlgn="base"/>
            <a:r>
              <a:rPr lang="et-EE" dirty="0"/>
              <a:t>Kiirabi ei ravi kroonilisi haigusi;</a:t>
            </a:r>
          </a:p>
          <a:p>
            <a:pPr fontAlgn="base"/>
            <a:r>
              <a:rPr lang="et-EE" dirty="0"/>
              <a:t>kiirabi ei väljasta haigus- ja hoolduslehti, retsepte, saatekirju haiglasse ja uuringutele;</a:t>
            </a:r>
          </a:p>
          <a:p>
            <a:pPr fontAlgn="base"/>
            <a:r>
              <a:rPr lang="et-EE" dirty="0"/>
              <a:t>kiirabi ei teosta mittekiirabilist transporti.</a:t>
            </a:r>
          </a:p>
          <a:p>
            <a:endParaRPr lang="et-EE" dirty="0"/>
          </a:p>
        </p:txBody>
      </p:sp>
      <p:pic>
        <p:nvPicPr>
          <p:cNvPr id="5" name="Sisu kohatäide 4"/>
          <p:cNvPicPr>
            <a:picLocks noGrp="1" noChangeAspect="1"/>
          </p:cNvPicPr>
          <p:nvPr>
            <p:ph sz="half" idx="2"/>
          </p:nvPr>
        </p:nvPicPr>
        <p:blipFill>
          <a:blip r:embed="rId2"/>
          <a:stretch>
            <a:fillRect/>
          </a:stretch>
        </p:blipFill>
        <p:spPr>
          <a:xfrm>
            <a:off x="6172200" y="3045936"/>
            <a:ext cx="5181600" cy="1910715"/>
          </a:xfrm>
          <a:prstGeom prst="rect">
            <a:avLst/>
          </a:prstGeom>
        </p:spPr>
      </p:pic>
      <p:pic>
        <p:nvPicPr>
          <p:cNvPr id="6" name="Picture 3" descr="C:\Users\kristim\Documents\HELP\HELP (1)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4608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73266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Perearsti nõuandetelefon 24/7</a:t>
            </a:r>
          </a:p>
        </p:txBody>
      </p:sp>
      <p:sp>
        <p:nvSpPr>
          <p:cNvPr id="3" name="Sisu kohatäide 2"/>
          <p:cNvSpPr>
            <a:spLocks noGrp="1"/>
          </p:cNvSpPr>
          <p:nvPr>
            <p:ph sz="half" idx="1"/>
          </p:nvPr>
        </p:nvSpPr>
        <p:spPr/>
        <p:txBody>
          <a:bodyPr/>
          <a:lstStyle/>
          <a:p>
            <a:r>
              <a:rPr lang="et-EE" dirty="0"/>
              <a:t>kui kahtlete, kas on vaja kiirabi kutsuda, siis küsige oma haigusseisundi kohta nõu 24/7 töötavalt perearsti nõuandetelefonilt 1220.</a:t>
            </a:r>
          </a:p>
        </p:txBody>
      </p:sp>
      <p:pic>
        <p:nvPicPr>
          <p:cNvPr id="5" name="Sisu kohatäide 4"/>
          <p:cNvPicPr>
            <a:picLocks noGrp="1" noChangeAspect="1"/>
          </p:cNvPicPr>
          <p:nvPr>
            <p:ph sz="half" idx="2"/>
          </p:nvPr>
        </p:nvPicPr>
        <p:blipFill>
          <a:blip r:embed="rId2"/>
          <a:stretch>
            <a:fillRect/>
          </a:stretch>
        </p:blipFill>
        <p:spPr>
          <a:xfrm>
            <a:off x="5816600" y="4001294"/>
            <a:ext cx="5181600" cy="1257300"/>
          </a:xfrm>
          <a:prstGeom prst="rect">
            <a:avLst/>
          </a:prstGeom>
        </p:spPr>
      </p:pic>
      <p:pic>
        <p:nvPicPr>
          <p:cNvPr id="6" name="Picture 3" descr="C:\Users\kristim\Documents\HELP\HELP (1)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6201506"/>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471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7712"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52185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rmAutofit fontScale="90000"/>
          </a:bodyPr>
          <a:lstStyle/>
          <a:p>
            <a:pPr fontAlgn="base"/>
            <a:r>
              <a:rPr lang="fi-FI" b="1" i="0" u="none" strike="noStrike" dirty="0" err="1">
                <a:effectLst/>
                <a:latin typeface="Georgia" panose="02040502050405020303" pitchFamily="18" charset="0"/>
              </a:rPr>
              <a:t>Perearsti</a:t>
            </a:r>
            <a:r>
              <a:rPr lang="fi-FI" b="1" i="0" u="none" strike="noStrike" dirty="0">
                <a:effectLst/>
                <a:latin typeface="Georgia" panose="02040502050405020303" pitchFamily="18" charset="0"/>
              </a:rPr>
              <a:t> </a:t>
            </a:r>
            <a:r>
              <a:rPr lang="fi-FI" b="1" i="0" u="none" strike="noStrike" dirty="0" err="1">
                <a:effectLst/>
                <a:latin typeface="Georgia" panose="02040502050405020303" pitchFamily="18" charset="0"/>
              </a:rPr>
              <a:t>nõuandetelefon</a:t>
            </a:r>
            <a:r>
              <a:rPr lang="fi-FI" b="1" i="0" u="none" strike="noStrike" dirty="0">
                <a:effectLst/>
                <a:latin typeface="Georgia" panose="02040502050405020303" pitchFamily="18" charset="0"/>
              </a:rPr>
              <a:t> on </a:t>
            </a:r>
            <a:br>
              <a:rPr lang="et-EE" b="1" i="0" u="none" strike="noStrike" dirty="0">
                <a:effectLst/>
                <a:latin typeface="Georgia" panose="02040502050405020303" pitchFamily="18" charset="0"/>
              </a:rPr>
            </a:br>
            <a:r>
              <a:rPr lang="fi-FI" b="1" i="0" u="none" strike="noStrike" dirty="0" err="1">
                <a:effectLst/>
                <a:latin typeface="Georgia" panose="02040502050405020303" pitchFamily="18" charset="0"/>
              </a:rPr>
              <a:t>abiks</a:t>
            </a:r>
            <a:r>
              <a:rPr lang="fi-FI" b="1" i="0" u="none" strike="noStrike" dirty="0">
                <a:effectLst/>
                <a:latin typeface="Georgia" panose="02040502050405020303" pitchFamily="18" charset="0"/>
              </a:rPr>
              <a:t>, </a:t>
            </a:r>
            <a:r>
              <a:rPr lang="fi-FI" b="1" i="0" u="none" strike="noStrike" dirty="0" err="1">
                <a:effectLst/>
                <a:latin typeface="Georgia" panose="02040502050405020303" pitchFamily="18" charset="0"/>
              </a:rPr>
              <a:t>kui</a:t>
            </a:r>
            <a:r>
              <a:rPr lang="fi-FI" b="1" i="0" u="none" strike="noStrike" dirty="0">
                <a:effectLst/>
                <a:latin typeface="Georgia" panose="02040502050405020303" pitchFamily="18" charset="0"/>
              </a:rPr>
              <a:t>:</a:t>
            </a:r>
            <a:br>
              <a:rPr lang="fi-FI" b="1" i="0" u="none" strike="noStrike" dirty="0">
                <a:effectLst/>
                <a:latin typeface="Georgia" panose="02040502050405020303" pitchFamily="18" charset="0"/>
              </a:rPr>
            </a:br>
            <a:endParaRPr lang="et-EE" dirty="0"/>
          </a:p>
        </p:txBody>
      </p:sp>
      <p:sp>
        <p:nvSpPr>
          <p:cNvPr id="3" name="Sisu kohatäide 2"/>
          <p:cNvSpPr>
            <a:spLocks noGrp="1"/>
          </p:cNvSpPr>
          <p:nvPr>
            <p:ph idx="1"/>
          </p:nvPr>
        </p:nvSpPr>
        <p:spPr/>
        <p:txBody>
          <a:bodyPr>
            <a:normAutofit fontScale="92500" lnSpcReduction="20000"/>
          </a:bodyPr>
          <a:lstStyle/>
          <a:p>
            <a:pPr fontAlgn="base"/>
            <a:r>
              <a:rPr lang="et-EE" b="0" i="0" dirty="0">
                <a:solidFill>
                  <a:srgbClr val="413C39"/>
                </a:solidFill>
                <a:effectLst/>
                <a:latin typeface="Gotham"/>
              </a:rPr>
              <a:t>te soovite teada, kas teie tervisemure korral on vältimatu pöörduda erakorralise meditsiini osakonda, perearsti poole või saab olukorra lahendada koduste vahenditega</a:t>
            </a:r>
          </a:p>
          <a:p>
            <a:pPr fontAlgn="base"/>
            <a:r>
              <a:rPr lang="et-EE" b="0" i="0" dirty="0">
                <a:solidFill>
                  <a:srgbClr val="413C39"/>
                </a:solidFill>
                <a:effectLst/>
                <a:latin typeface="Gotham"/>
              </a:rPr>
              <a:t>terviseprobleem tekib väljaspool tööaega, puhkepäevadel või riiklikel pühadel</a:t>
            </a:r>
          </a:p>
          <a:p>
            <a:pPr fontAlgn="base"/>
            <a:r>
              <a:rPr lang="et-EE" b="0" i="0" dirty="0">
                <a:solidFill>
                  <a:srgbClr val="413C39"/>
                </a:solidFill>
                <a:effectLst/>
                <a:latin typeface="Gotham"/>
              </a:rPr>
              <a:t>te viibite väljaspool kodukohta või olete välismaal ega saa oma perearsti poole pöörduda (välismaalt helistades valige +372 634 6630)</a:t>
            </a:r>
          </a:p>
          <a:p>
            <a:pPr fontAlgn="base"/>
            <a:r>
              <a:rPr lang="et-EE" b="0" i="0" dirty="0">
                <a:solidFill>
                  <a:srgbClr val="413C39"/>
                </a:solidFill>
                <a:effectLst/>
                <a:latin typeface="Gotham"/>
              </a:rPr>
              <a:t>te soovite informatsiooni Eesti tervishoiusüsteemi korralduse kohta (kuidas elukoha muutumisel perearsti vahetada, millise eriarsti juurde pöörduda, kuidas teha tervisedeklaratsiooni jm)</a:t>
            </a:r>
          </a:p>
          <a:p>
            <a:pPr fontAlgn="base"/>
            <a:r>
              <a:rPr lang="et-EE" b="0" i="0" dirty="0">
                <a:solidFill>
                  <a:srgbClr val="413C39"/>
                </a:solidFill>
                <a:effectLst/>
                <a:latin typeface="Gotham"/>
              </a:rPr>
              <a:t>perearsti nõuandetelefon on abiks ka laste- ja hooldusasutustele juhul, kui asutuse tervishoiutöötaja ei ole kättesaadav.</a:t>
            </a:r>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37383"/>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481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02143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Kõne hind perearsti nõuandetelefonile</a:t>
            </a:r>
          </a:p>
        </p:txBody>
      </p:sp>
      <p:sp>
        <p:nvSpPr>
          <p:cNvPr id="3" name="Sisu kohatäide 2"/>
          <p:cNvSpPr>
            <a:spLocks noGrp="1"/>
          </p:cNvSpPr>
          <p:nvPr>
            <p:ph idx="1"/>
          </p:nvPr>
        </p:nvSpPr>
        <p:spPr/>
        <p:txBody>
          <a:bodyPr/>
          <a:lstStyle/>
          <a:p>
            <a:pPr fontAlgn="base"/>
            <a:r>
              <a:rPr lang="et-EE" dirty="0"/>
              <a:t>Helistades lauatelefonile +372 634 6630 (Eestist ja ka välismaalt), tasub helistaja kõne eest telefonioperaatori hinnakirja alusel.</a:t>
            </a:r>
          </a:p>
          <a:p>
            <a:pPr fontAlgn="base"/>
            <a:r>
              <a:rPr lang="et-EE" dirty="0"/>
              <a:t>Helistades lauatelefonilt lühinumbrile 1220, on esimesed viis minutit tasuta (v.a Elisa ja Tele2 võrgust), peale viit minutit tasub helistaja kõne eest kohaliku kõneminuti hinna alusel.</a:t>
            </a:r>
          </a:p>
          <a:p>
            <a:pPr fontAlgn="base"/>
            <a:r>
              <a:rPr lang="et-EE" dirty="0"/>
              <a:t>Helistades mobiiltelefonilt lühinumbrile 1220, tasub helistaja kõne eest alates esimesest minutist telefonioperaatorite hinnakirjade alusel (Telia – 0,2278 €/min, Tele2 – 0,23 €/min, Elisa – 0,30 €/min (seisuga 29.03.2018)).</a:t>
            </a:r>
          </a:p>
          <a:p>
            <a:pPr fontAlgn="base"/>
            <a:r>
              <a:rPr lang="et-EE" dirty="0"/>
              <a:t> </a:t>
            </a:r>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9"/>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491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08892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err="1"/>
              <a:t>Üldarstiabi</a:t>
            </a:r>
            <a:r>
              <a:rPr lang="et-EE" b="1" dirty="0"/>
              <a:t> </a:t>
            </a:r>
            <a:br>
              <a:rPr lang="et-EE" b="1" dirty="0"/>
            </a:br>
            <a:endParaRPr lang="et-EE" dirty="0"/>
          </a:p>
        </p:txBody>
      </p:sp>
      <p:sp>
        <p:nvSpPr>
          <p:cNvPr id="3" name="Sisu kohatäide 2"/>
          <p:cNvSpPr>
            <a:spLocks noGrp="1"/>
          </p:cNvSpPr>
          <p:nvPr>
            <p:ph idx="1"/>
          </p:nvPr>
        </p:nvSpPr>
        <p:spPr>
          <a:xfrm>
            <a:off x="838200" y="1346200"/>
            <a:ext cx="10515600" cy="4902200"/>
          </a:xfrm>
        </p:spPr>
        <p:txBody>
          <a:bodyPr>
            <a:normAutofit lnSpcReduction="10000"/>
          </a:bodyPr>
          <a:lstStyle/>
          <a:p>
            <a:r>
              <a:rPr lang="et-EE" b="1" dirty="0"/>
              <a:t>§ 7.  </a:t>
            </a:r>
            <a:r>
              <a:rPr lang="et-EE" b="1" dirty="0" err="1"/>
              <a:t>Üldarstiabi</a:t>
            </a:r>
            <a:r>
              <a:rPr lang="et-EE" b="1" dirty="0"/>
              <a:t> mõiste</a:t>
            </a:r>
          </a:p>
          <a:p>
            <a:r>
              <a:rPr lang="et-EE" dirty="0"/>
              <a:t> (1) </a:t>
            </a:r>
            <a:r>
              <a:rPr lang="et-EE" dirty="0" err="1"/>
              <a:t>Üldarstiabi</a:t>
            </a:r>
            <a:r>
              <a:rPr lang="et-EE" dirty="0"/>
              <a:t> on ambulatoorne tervishoiuteenus, mida osutavad perearst ja temaga koos töötavad tervishoiutöötajad.</a:t>
            </a:r>
          </a:p>
          <a:p>
            <a:r>
              <a:rPr lang="et-EE" dirty="0"/>
              <a:t> (1</a:t>
            </a:r>
            <a:r>
              <a:rPr lang="et-EE" baseline="30000" dirty="0"/>
              <a:t>1</a:t>
            </a:r>
            <a:r>
              <a:rPr lang="et-EE" dirty="0"/>
              <a:t>) </a:t>
            </a:r>
            <a:r>
              <a:rPr lang="et-EE" dirty="0" err="1"/>
              <a:t>Üldarstiabi</a:t>
            </a:r>
            <a:r>
              <a:rPr lang="et-EE" dirty="0"/>
              <a:t> </a:t>
            </a:r>
            <a:r>
              <a:rPr lang="et-EE" dirty="0" err="1"/>
              <a:t>osutajad</a:t>
            </a:r>
            <a:r>
              <a:rPr lang="et-EE" dirty="0"/>
              <a:t> osutavad </a:t>
            </a:r>
            <a:r>
              <a:rPr lang="et-EE" dirty="0" err="1"/>
              <a:t>üldhuviteenust</a:t>
            </a:r>
            <a:r>
              <a:rPr lang="et-EE" dirty="0"/>
              <a:t> majandustegevuse seadustiku üldosa seaduse § 5 tähenduses.</a:t>
            </a:r>
            <a:br>
              <a:rPr lang="et-EE" dirty="0"/>
            </a:br>
            <a:endParaRPr lang="et-EE" dirty="0"/>
          </a:p>
          <a:p>
            <a:r>
              <a:rPr lang="et-EE" dirty="0"/>
              <a:t> (2) </a:t>
            </a:r>
            <a:r>
              <a:rPr lang="et-EE" u="sng" dirty="0"/>
              <a:t>Perearst</a:t>
            </a:r>
            <a:r>
              <a:rPr lang="et-EE" dirty="0"/>
              <a:t> on sellekohase eriala omandanud </a:t>
            </a:r>
            <a:r>
              <a:rPr lang="et-EE" u="sng" dirty="0"/>
              <a:t>eriarst</a:t>
            </a:r>
            <a:r>
              <a:rPr lang="et-EE" dirty="0"/>
              <a:t>, kes tegutseb:</a:t>
            </a:r>
            <a:br>
              <a:rPr lang="et-EE" dirty="0"/>
            </a:br>
            <a:r>
              <a:rPr lang="et-EE" dirty="0"/>
              <a:t> 1) perearsti nimistu alusel;</a:t>
            </a:r>
            <a:br>
              <a:rPr lang="et-EE" dirty="0"/>
            </a:br>
            <a:r>
              <a:rPr lang="et-EE" dirty="0"/>
              <a:t> 2) nimistuta eriarstina.</a:t>
            </a:r>
          </a:p>
          <a:p>
            <a:r>
              <a:rPr lang="et-EE" dirty="0"/>
              <a:t>4) Pereõde on koos perearstiga töötav õde või ämmaemand, kes osutab tervishoiuteenust perearsti nimistusse kuuluvatele isikutele käesoleva seaduse § 8 lõike 6</a:t>
            </a:r>
            <a:r>
              <a:rPr lang="et-EE" baseline="30000" dirty="0"/>
              <a:t>1</a:t>
            </a:r>
            <a:r>
              <a:rPr lang="et-EE" dirty="0"/>
              <a:t> alusel sätestatud ulatuses ja korras.</a:t>
            </a:r>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54614"/>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501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49617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Perearsti nimistu</a:t>
            </a:r>
          </a:p>
        </p:txBody>
      </p:sp>
      <p:sp>
        <p:nvSpPr>
          <p:cNvPr id="3" name="Sisu kohatäide 2"/>
          <p:cNvSpPr>
            <a:spLocks noGrp="1"/>
          </p:cNvSpPr>
          <p:nvPr>
            <p:ph idx="1"/>
          </p:nvPr>
        </p:nvSpPr>
        <p:spPr>
          <a:xfrm>
            <a:off x="215900" y="1273970"/>
            <a:ext cx="11137900" cy="4763415"/>
          </a:xfrm>
        </p:spPr>
        <p:txBody>
          <a:bodyPr>
            <a:normAutofit lnSpcReduction="10000"/>
          </a:bodyPr>
          <a:lstStyle/>
          <a:p>
            <a:r>
              <a:rPr lang="et-EE" b="1" dirty="0"/>
              <a:t>§ 8.  Perearsti nimistu</a:t>
            </a:r>
          </a:p>
          <a:p>
            <a:r>
              <a:rPr lang="et-EE" dirty="0"/>
              <a:t> (1) Perearsti nimistu on käesoleva seaduse alusel perearsti teenindamisele kuuluvate isikute nimekiri.</a:t>
            </a:r>
          </a:p>
          <a:p>
            <a:r>
              <a:rPr lang="et-EE" dirty="0"/>
              <a:t> (2) Igal perearstil on üks nimistu.</a:t>
            </a:r>
          </a:p>
          <a:p>
            <a:r>
              <a:rPr lang="et-EE" dirty="0"/>
              <a:t> (3) Igal Eesti kodanikul ja elamisloa alusel Eestis viibival välismaalasel on õigus registreeruda perearsti nimistusse ja vahetada kirjaliku avalduse alusel perearsti. Isiku üleminekut uue perearsti nimistusse arvestatakse järgmise kalendrikuu esimesest päevast.</a:t>
            </a:r>
          </a:p>
          <a:p>
            <a:r>
              <a:rPr lang="et-EE" dirty="0"/>
              <a:t>1) 1200–2000 isikut;</a:t>
            </a:r>
            <a:br>
              <a:rPr lang="et-EE" dirty="0"/>
            </a:br>
            <a:r>
              <a:rPr lang="et-EE" dirty="0"/>
              <a:t> 2) 2001–2400 isikut, kui nimistusse kantud isikutele osutab </a:t>
            </a:r>
            <a:r>
              <a:rPr lang="et-EE" dirty="0" err="1"/>
              <a:t>üldarstiabi</a:t>
            </a:r>
            <a:r>
              <a:rPr lang="et-EE" dirty="0"/>
              <a:t> koos perearstiga vähemalt üks arsti kvalifikatsiooniga tervishoiutöötaja.</a:t>
            </a:r>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7"/>
            <a:ext cx="1477106" cy="726831"/>
          </a:xfrm>
          <a:prstGeom prst="rect">
            <a:avLst/>
          </a:prstGeom>
          <a:noFill/>
          <a:extLst>
            <a:ext uri="{909E8E84-426E-40DD-AFC4-6F175D3DCCD1}">
              <a14:hiddenFill xmlns:a14="http://schemas.microsoft.com/office/drawing/2010/main">
                <a:solidFill>
                  <a:srgbClr val="FFFFFF"/>
                </a:solidFill>
              </a14:hiddenFill>
            </a:ext>
          </a:extLst>
        </p:spPr>
      </p:pic>
      <p:pic>
        <p:nvPicPr>
          <p:cNvPr id="512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55611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Esmatasandi tervisekeskus</a:t>
            </a:r>
          </a:p>
        </p:txBody>
      </p:sp>
      <p:sp>
        <p:nvSpPr>
          <p:cNvPr id="3" name="Sisu kohatäide 2"/>
          <p:cNvSpPr>
            <a:spLocks noGrp="1"/>
          </p:cNvSpPr>
          <p:nvPr>
            <p:ph idx="1"/>
          </p:nvPr>
        </p:nvSpPr>
        <p:spPr/>
        <p:txBody>
          <a:bodyPr/>
          <a:lstStyle/>
          <a:p>
            <a:pPr fontAlgn="base"/>
            <a:r>
              <a:rPr lang="et-EE" b="1" dirty="0"/>
              <a:t>Mis on esmatasandi tervisekeskus?</a:t>
            </a:r>
          </a:p>
          <a:p>
            <a:pPr fontAlgn="base"/>
            <a:r>
              <a:rPr lang="et-EE" dirty="0"/>
              <a:t>Esmatasandi tervisekeskus (ETTK) on ühtses juriidilises isikus töötav perearsti meeskond, mis koondab minimaalselt 3 nimistut (4500 isikut). Kooskõlas praeguste lepinguperioodidega toimub kolme teenuse osas (</a:t>
            </a:r>
            <a:r>
              <a:rPr lang="et-EE" dirty="0" err="1"/>
              <a:t>ämmaemandus</a:t>
            </a:r>
            <a:r>
              <a:rPr lang="et-EE" dirty="0"/>
              <a:t>, füsioteraapia ja koduõendus) </a:t>
            </a:r>
            <a:r>
              <a:rPr lang="et-EE" dirty="0" err="1"/>
              <a:t>järk-järguline</a:t>
            </a:r>
            <a:r>
              <a:rPr lang="et-EE" dirty="0"/>
              <a:t> üleminek teenuste osutamisele esmatasandil. Esmatasandi tervisekeskuse teeninduspiirkond on Terviseameti poolt määratud kindel geograafiline ala (nt omavalitsusüksus, maakond vms).</a:t>
            </a:r>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522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11224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sz="3200" b="1" dirty="0">
                <a:latin typeface="Calibri"/>
                <a:cs typeface="Aharoni" pitchFamily="2" charset="-79"/>
              </a:rPr>
              <a:t>ETTK võrgustik ja perearstiteenuse  kättesaadavust </a:t>
            </a:r>
            <a:br>
              <a:rPr lang="et-EE" sz="3200" b="1" dirty="0">
                <a:latin typeface="Calibri"/>
                <a:cs typeface="Aharoni" pitchFamily="2" charset="-79"/>
              </a:rPr>
            </a:br>
            <a:r>
              <a:rPr lang="et-EE" sz="3200" b="1" dirty="0">
                <a:latin typeface="Calibri"/>
                <a:cs typeface="Aharoni" pitchFamily="2" charset="-79"/>
              </a:rPr>
              <a:t>toetav taristu</a:t>
            </a:r>
            <a:endParaRPr lang="et-EE" dirty="0"/>
          </a:p>
        </p:txBody>
      </p:sp>
      <p:pic>
        <p:nvPicPr>
          <p:cNvPr id="6" name="Sisu kohatäide 5"/>
          <p:cNvPicPr>
            <a:picLocks noGrp="1" noChangeAspect="1"/>
          </p:cNvPicPr>
          <p:nvPr>
            <p:ph idx="1"/>
          </p:nvPr>
        </p:nvPicPr>
        <p:blipFill>
          <a:blip r:embed="rId2"/>
          <a:stretch>
            <a:fillRect/>
          </a:stretch>
        </p:blipFill>
        <p:spPr>
          <a:xfrm>
            <a:off x="2019354" y="1384300"/>
            <a:ext cx="7153431" cy="5245099"/>
          </a:xfrm>
          <a:prstGeom prst="rect">
            <a:avLst/>
          </a:prstGeom>
        </p:spPr>
      </p:pic>
      <p:pic>
        <p:nvPicPr>
          <p:cNvPr id="4" name="Picture 3" descr="C:\Users\kristim\Documents\HELP\HELP (1)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532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70900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Esmatasandi tervisekeskused</a:t>
            </a:r>
          </a:p>
        </p:txBody>
      </p:sp>
      <p:sp>
        <p:nvSpPr>
          <p:cNvPr id="3" name="Sisu kohatäide 2"/>
          <p:cNvSpPr>
            <a:spLocks noGrp="1"/>
          </p:cNvSpPr>
          <p:nvPr>
            <p:ph idx="1"/>
          </p:nvPr>
        </p:nvSpPr>
        <p:spPr/>
        <p:txBody>
          <a:bodyPr/>
          <a:lstStyle/>
          <a:p>
            <a:pPr fontAlgn="base"/>
            <a:r>
              <a:rPr lang="et-EE" b="1" i="0" dirty="0">
                <a:solidFill>
                  <a:srgbClr val="555555"/>
                </a:solidFill>
                <a:effectLst/>
                <a:latin typeface="inherit"/>
              </a:rPr>
              <a:t>Uute tervisekeskuste </a:t>
            </a:r>
            <a:r>
              <a:rPr lang="et-EE" b="1" i="0" dirty="0" err="1">
                <a:solidFill>
                  <a:srgbClr val="555555"/>
                </a:solidFill>
                <a:effectLst/>
                <a:latin typeface="inherit"/>
              </a:rPr>
              <a:t>töölehakkamisega</a:t>
            </a:r>
            <a:r>
              <a:rPr lang="et-EE" b="1" i="0" dirty="0">
                <a:solidFill>
                  <a:srgbClr val="555555"/>
                </a:solidFill>
                <a:effectLst/>
                <a:latin typeface="inherit"/>
              </a:rPr>
              <a:t> laieneb inimeste jaoks perearsti pakutavate tervishoiuteenuste valik. </a:t>
            </a:r>
            <a:r>
              <a:rPr lang="et-EE" b="0" i="0" dirty="0">
                <a:solidFill>
                  <a:srgbClr val="555555"/>
                </a:solidFill>
                <a:effectLst/>
                <a:latin typeface="Open Sans"/>
              </a:rPr>
              <a:t>Tervisekeskustesse koonduvad lisaks perearsti ja –õele ka füsioteraapia, </a:t>
            </a:r>
            <a:r>
              <a:rPr lang="et-EE" b="0" i="0" dirty="0" err="1">
                <a:solidFill>
                  <a:srgbClr val="555555"/>
                </a:solidFill>
                <a:effectLst/>
                <a:latin typeface="Open Sans"/>
              </a:rPr>
              <a:t>ämmaemandusabi</a:t>
            </a:r>
            <a:r>
              <a:rPr lang="et-EE" b="0" i="0" dirty="0">
                <a:solidFill>
                  <a:srgbClr val="555555"/>
                </a:solidFill>
                <a:effectLst/>
                <a:latin typeface="Open Sans"/>
              </a:rPr>
              <a:t> ja koduõenduse teenused. Sõltuvalt kohapealsetest vajadustest võib seal töötada ka teisi spetsialiste.</a:t>
            </a:r>
          </a:p>
          <a:p>
            <a:pPr fontAlgn="base"/>
            <a:r>
              <a:rPr lang="et-EE" b="0" i="0" dirty="0">
                <a:solidFill>
                  <a:srgbClr val="555555"/>
                </a:solidFill>
                <a:effectLst/>
                <a:latin typeface="Open Sans"/>
              </a:rPr>
              <a:t>Järgneva seitsme aasta jooksul ehitatakse või renoveeritakse üle Eesti vähemalt 35 tervisekeskust, </a:t>
            </a:r>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04578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Eriarstiabi</a:t>
            </a:r>
            <a:br>
              <a:rPr lang="et-EE" b="1" dirty="0"/>
            </a:br>
            <a:endParaRPr lang="et-EE" dirty="0"/>
          </a:p>
        </p:txBody>
      </p:sp>
      <p:sp>
        <p:nvSpPr>
          <p:cNvPr id="3" name="Sisu kohatäide 2"/>
          <p:cNvSpPr>
            <a:spLocks noGrp="1"/>
          </p:cNvSpPr>
          <p:nvPr>
            <p:ph idx="1"/>
          </p:nvPr>
        </p:nvSpPr>
        <p:spPr/>
        <p:txBody>
          <a:bodyPr/>
          <a:lstStyle/>
          <a:p>
            <a:pPr fontAlgn="base"/>
            <a:r>
              <a:rPr lang="et-EE" b="1" dirty="0"/>
              <a:t>Eriarstiabi vajab inimene siis, kui tema tervisemure vajab perearsti hinnangul kitsama eriala spetsialisti sekkumist.</a:t>
            </a:r>
            <a:endParaRPr lang="et-EE" dirty="0"/>
          </a:p>
          <a:p>
            <a:pPr fontAlgn="base"/>
            <a:r>
              <a:rPr lang="et-EE" dirty="0"/>
              <a:t>Kindlustatul on õigus valida sobiv eriarst ning vastuvõtuaeg ükskõik millises raviasutuses, kellel on haigekassaga leping.  Lepingupartnerid teenindavad kõiki haigekassa kindlustatuid olenemata kindlustatu elukohast.</a:t>
            </a:r>
          </a:p>
          <a:p>
            <a:pPr fontAlgn="base"/>
            <a:r>
              <a:rPr lang="et-EE" b="1" dirty="0"/>
              <a:t>Eriarstile pöördumisel kehtib saatekirja nõue.</a:t>
            </a:r>
            <a:r>
              <a:rPr lang="et-EE" dirty="0"/>
              <a:t> Ilma saatekirjata saab pöörduda silmaarsti ning naha- ja suguhaiguste arsti, günekoloogi ning psühhiaatri juurde.</a:t>
            </a:r>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37383"/>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552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80141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rmAutofit/>
          </a:bodyPr>
          <a:lstStyle/>
          <a:p>
            <a:r>
              <a:rPr lang="et-EE" sz="2800" b="1" i="0" dirty="0">
                <a:solidFill>
                  <a:srgbClr val="555555"/>
                </a:solidFill>
                <a:effectLst/>
                <a:latin typeface="Open Sans"/>
              </a:rPr>
              <a:t>Eriarstiabi jaguneb omakorda kolmeks – </a:t>
            </a:r>
            <a:br>
              <a:rPr lang="et-EE" sz="2800" b="1" i="0" dirty="0">
                <a:solidFill>
                  <a:srgbClr val="555555"/>
                </a:solidFill>
                <a:effectLst/>
                <a:latin typeface="Open Sans"/>
              </a:rPr>
            </a:br>
            <a:r>
              <a:rPr lang="et-EE" sz="2800" b="1" i="0" dirty="0">
                <a:solidFill>
                  <a:srgbClr val="555555"/>
                </a:solidFill>
                <a:effectLst/>
                <a:latin typeface="Open Sans"/>
              </a:rPr>
              <a:t>ambulatoorne, päeva- ja statsionaarne ravi.</a:t>
            </a:r>
            <a:endParaRPr lang="et-EE" sz="2800" dirty="0"/>
          </a:p>
        </p:txBody>
      </p:sp>
      <p:sp>
        <p:nvSpPr>
          <p:cNvPr id="3" name="Sisu kohatäide 2"/>
          <p:cNvSpPr>
            <a:spLocks noGrp="1"/>
          </p:cNvSpPr>
          <p:nvPr>
            <p:ph idx="1"/>
          </p:nvPr>
        </p:nvSpPr>
        <p:spPr>
          <a:xfrm>
            <a:off x="838200" y="1825625"/>
            <a:ext cx="10515600" cy="4305544"/>
          </a:xfrm>
        </p:spPr>
        <p:txBody>
          <a:bodyPr>
            <a:normAutofit fontScale="92500" lnSpcReduction="20000"/>
          </a:bodyPr>
          <a:lstStyle/>
          <a:p>
            <a:pPr fontAlgn="base"/>
            <a:r>
              <a:rPr lang="et-EE" b="1" i="0" u="sng" dirty="0">
                <a:solidFill>
                  <a:srgbClr val="555555"/>
                </a:solidFill>
                <a:effectLst/>
                <a:latin typeface="inherit"/>
              </a:rPr>
              <a:t>Ambulatoorne</a:t>
            </a:r>
            <a:r>
              <a:rPr lang="et-EE" b="0" i="0" dirty="0">
                <a:solidFill>
                  <a:srgbClr val="555555"/>
                </a:solidFill>
                <a:effectLst/>
                <a:latin typeface="inherit"/>
              </a:rPr>
              <a:t> ravi tähendab arsti vastuvõttu, mille käigus vaadatakse patsient läbi, tehakse mõni protseduur (vereanalüüs, </a:t>
            </a:r>
            <a:r>
              <a:rPr lang="et-EE" b="0" i="0" dirty="0" err="1">
                <a:solidFill>
                  <a:srgbClr val="555555"/>
                </a:solidFill>
                <a:effectLst/>
                <a:latin typeface="inherit"/>
              </a:rPr>
              <a:t>kardiogramm</a:t>
            </a:r>
            <a:r>
              <a:rPr lang="et-EE" b="0" i="0" dirty="0">
                <a:solidFill>
                  <a:srgbClr val="555555"/>
                </a:solidFill>
                <a:effectLst/>
                <a:latin typeface="inherit"/>
              </a:rPr>
              <a:t> vms) ning vajadusel määratakse edasine ravi. Haiglasse patsient pikemalt ei jää. </a:t>
            </a:r>
          </a:p>
          <a:p>
            <a:pPr fontAlgn="base"/>
            <a:r>
              <a:rPr lang="et-EE" b="1" i="0" u="sng" dirty="0">
                <a:solidFill>
                  <a:srgbClr val="555555"/>
                </a:solidFill>
                <a:effectLst/>
                <a:latin typeface="inherit"/>
              </a:rPr>
              <a:t>Päevaravi</a:t>
            </a:r>
            <a:r>
              <a:rPr lang="et-EE" b="0" i="0" dirty="0">
                <a:solidFill>
                  <a:srgbClr val="555555"/>
                </a:solidFill>
                <a:effectLst/>
                <a:latin typeface="inherit"/>
              </a:rPr>
              <a:t> puhul viibib patsient raviasutuses pikemalt kui lihtsalt vastuvõtt, kuid ei jää ööseks haiglasse.</a:t>
            </a:r>
          </a:p>
          <a:p>
            <a:pPr fontAlgn="base"/>
            <a:r>
              <a:rPr lang="et-EE" b="1" i="0" u="sng" dirty="0">
                <a:solidFill>
                  <a:srgbClr val="555555"/>
                </a:solidFill>
                <a:effectLst/>
                <a:latin typeface="inherit"/>
              </a:rPr>
              <a:t>Statsionaarset arstiabi osutatakse haiglas </a:t>
            </a:r>
            <a:r>
              <a:rPr lang="et-EE" b="0" i="0" dirty="0">
                <a:solidFill>
                  <a:srgbClr val="555555"/>
                </a:solidFill>
                <a:effectLst/>
                <a:latin typeface="inherit"/>
              </a:rPr>
              <a:t>ja patsient peab seal ööbima või pikemalt viibima.</a:t>
            </a:r>
          </a:p>
          <a:p>
            <a:pPr fontAlgn="base"/>
            <a:r>
              <a:rPr lang="et-EE" b="1" i="0" dirty="0">
                <a:solidFill>
                  <a:srgbClr val="555555"/>
                </a:solidFill>
                <a:effectLst/>
                <a:latin typeface="Open Sans"/>
              </a:rPr>
              <a:t>Eriarstiabi vajajad pannakse terviseprobleemi tõsiduse alusel ravijärjekorda. Tõsise terviseprobleemiga pääseb eriarstile kiiremini.</a:t>
            </a:r>
            <a:r>
              <a:rPr lang="et-EE" b="0" i="0" dirty="0">
                <a:solidFill>
                  <a:srgbClr val="555555"/>
                </a:solidFill>
                <a:effectLst/>
                <a:latin typeface="Open Sans"/>
              </a:rPr>
              <a:t> Ambulatoorse visiidi maksimaalne ooteaeg on kuus nädalat, plaanilisele statsionaarsele ravile ja päevakirurgia protseduuridele kuni kaheksa kuud. </a:t>
            </a:r>
            <a:endParaRPr lang="et-EE" b="0" i="0" dirty="0">
              <a:solidFill>
                <a:srgbClr val="555555"/>
              </a:solidFill>
              <a:effectLst/>
              <a:latin typeface="inherit"/>
            </a:endParaRPr>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563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79475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Haigla liikide nõuded</a:t>
            </a:r>
          </a:p>
        </p:txBody>
      </p:sp>
      <p:sp>
        <p:nvSpPr>
          <p:cNvPr id="3" name="Sisu kohatäide 2"/>
          <p:cNvSpPr>
            <a:spLocks noGrp="1"/>
          </p:cNvSpPr>
          <p:nvPr>
            <p:ph idx="1"/>
          </p:nvPr>
        </p:nvSpPr>
        <p:spPr/>
        <p:txBody>
          <a:bodyPr/>
          <a:lstStyle/>
          <a:p>
            <a:r>
              <a:rPr lang="et-EE" dirty="0"/>
              <a:t>(1) Käesoleva määrusega kehtestatakse </a:t>
            </a:r>
            <a:r>
              <a:rPr lang="et-EE" dirty="0" err="1"/>
              <a:t>üldhaiglate</a:t>
            </a:r>
            <a:r>
              <a:rPr lang="et-EE" dirty="0"/>
              <a:t>, keskhaiglate, piirkondlike haiglate, erihaiglate, taastusravihaiglate ja kohalike haiglate poolt osutatavate kohustuslike ja lubatud statsionaarsete ning ambulatoorsete tervishoiuteenuste loetelu, miinimumnõuded statsionaarsete tervishoiuteenuste osutamiseks vajalike töötajate, aparatuuri ja sisustuse suhtes ning ravi- ja diagnostika põhiruumidele.</a:t>
            </a:r>
            <a:br>
              <a:rPr lang="et-EE" dirty="0"/>
            </a:br>
            <a:r>
              <a:rPr lang="et-EE" dirty="0"/>
              <a:t>[</a:t>
            </a:r>
            <a:r>
              <a:rPr lang="et-EE" dirty="0">
                <a:hlinkClick r:id="rId2"/>
              </a:rPr>
              <a:t>RT I, 17.01.2014, 5</a:t>
            </a:r>
            <a:r>
              <a:rPr lang="et-EE" dirty="0"/>
              <a:t> - jõust. 20.01.2014]</a:t>
            </a:r>
          </a:p>
        </p:txBody>
      </p:sp>
      <p:pic>
        <p:nvPicPr>
          <p:cNvPr id="4" name="Picture 3" descr="C:\Users\kristim\Documents\HELP\HELP (1)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573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65462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Haiglavõrgu arengukava  Eestis</a:t>
            </a:r>
          </a:p>
        </p:txBody>
      </p:sp>
      <p:sp>
        <p:nvSpPr>
          <p:cNvPr id="3" name="Sisu kohatäide 2"/>
          <p:cNvSpPr>
            <a:spLocks noGrp="1"/>
          </p:cNvSpPr>
          <p:nvPr>
            <p:ph idx="1"/>
          </p:nvPr>
        </p:nvSpPr>
        <p:spPr/>
        <p:txBody>
          <a:bodyPr>
            <a:normAutofit lnSpcReduction="10000"/>
          </a:bodyPr>
          <a:lstStyle/>
          <a:p>
            <a:pPr fontAlgn="base"/>
            <a:r>
              <a:rPr lang="et-EE" b="1" i="0" dirty="0">
                <a:solidFill>
                  <a:srgbClr val="333333"/>
                </a:solidFill>
                <a:effectLst/>
                <a:latin typeface="Tahoma" panose="020B0604030504040204" pitchFamily="34" charset="0"/>
              </a:rPr>
              <a:t>Piirkondlikud haiglad </a:t>
            </a:r>
            <a:r>
              <a:rPr lang="et-EE" b="0" i="0" dirty="0">
                <a:solidFill>
                  <a:srgbClr val="333333"/>
                </a:solidFill>
                <a:effectLst/>
                <a:latin typeface="Tahoma" panose="020B0604030504040204" pitchFamily="34" charset="0"/>
              </a:rPr>
              <a:t>– tõmbepiirkond 500 000–1 000 000 elanikku. Eestis on kolm piirkondlikku haiglat: SA Põhja-Eesti Regionaalhaigla (asutatud 2001. a), SA Tartu Ülikooli Kliinikum (asutatud 1998. a), SA Tallinna Lastehaigla.</a:t>
            </a:r>
          </a:p>
          <a:p>
            <a:pPr fontAlgn="base"/>
            <a:r>
              <a:rPr lang="et-EE" b="1" i="0" dirty="0">
                <a:solidFill>
                  <a:srgbClr val="333333"/>
                </a:solidFill>
                <a:effectLst/>
                <a:latin typeface="Tahoma" panose="020B0604030504040204" pitchFamily="34" charset="0"/>
              </a:rPr>
              <a:t>Keskhaiglad</a:t>
            </a:r>
            <a:r>
              <a:rPr lang="et-EE" b="0" i="0" dirty="0">
                <a:solidFill>
                  <a:srgbClr val="333333"/>
                </a:solidFill>
                <a:effectLst/>
                <a:latin typeface="Tahoma" panose="020B0604030504040204" pitchFamily="34" charset="0"/>
              </a:rPr>
              <a:t> – tõmbepiirkond 50 000–100 000 elanikku. Eestis on neli keskhaiglat: AS Ida-Tallinna Keskhaigla, AS Lääne-Tallinna Keskhaigla, SA Ida-Viru Keskhaigla, SA Pärnu Haigla.</a:t>
            </a:r>
          </a:p>
          <a:p>
            <a:pPr fontAlgn="base"/>
            <a:r>
              <a:rPr lang="et-EE" b="1" i="0" dirty="0" err="1">
                <a:solidFill>
                  <a:srgbClr val="333333"/>
                </a:solidFill>
                <a:effectLst/>
                <a:latin typeface="Tahoma" panose="020B0604030504040204" pitchFamily="34" charset="0"/>
              </a:rPr>
              <a:t>Üldhaiglad</a:t>
            </a:r>
            <a:r>
              <a:rPr lang="et-EE" b="1" i="0" dirty="0">
                <a:solidFill>
                  <a:srgbClr val="333333"/>
                </a:solidFill>
                <a:effectLst/>
                <a:latin typeface="Tahoma" panose="020B0604030504040204" pitchFamily="34" charset="0"/>
              </a:rPr>
              <a:t> ja kohalikud haiglad </a:t>
            </a:r>
            <a:r>
              <a:rPr lang="et-EE" b="0" i="0" dirty="0">
                <a:solidFill>
                  <a:srgbClr val="333333"/>
                </a:solidFill>
                <a:effectLst/>
                <a:latin typeface="Tahoma" panose="020B0604030504040204" pitchFamily="34" charset="0"/>
              </a:rPr>
              <a:t>– tõmbepiirkond alla 50 000 elaniku. Eestis on selliseid haiglaid 12 ning need asuvad üldjuhul maakonnakeskustes, mistõttu nimetatakse neid sageli ka maakonnahaiglateks.</a:t>
            </a:r>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9"/>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583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47929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lt 1"/>
          <p:cNvPicPr>
            <a:picLocks noChangeAspect="1"/>
          </p:cNvPicPr>
          <p:nvPr/>
        </p:nvPicPr>
        <p:blipFill>
          <a:blip r:embed="rId2"/>
          <a:stretch>
            <a:fillRect/>
          </a:stretch>
        </p:blipFill>
        <p:spPr>
          <a:xfrm>
            <a:off x="1125414" y="90488"/>
            <a:ext cx="9483971" cy="5900004"/>
          </a:xfrm>
          <a:prstGeom prst="rect">
            <a:avLst/>
          </a:prstGeom>
        </p:spPr>
      </p:pic>
      <p:pic>
        <p:nvPicPr>
          <p:cNvPr id="3" name="Picture 3" descr="C:\Users\kristim\Documents\HELP\HELP (1)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593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50291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PIIRKONDLIK HAIGLA </a:t>
            </a:r>
            <a:br>
              <a:rPr lang="et-EE" b="1" dirty="0"/>
            </a:br>
            <a:endParaRPr lang="et-EE" dirty="0"/>
          </a:p>
        </p:txBody>
      </p:sp>
      <p:sp>
        <p:nvSpPr>
          <p:cNvPr id="3" name="Sisu kohatäide 2"/>
          <p:cNvSpPr>
            <a:spLocks noGrp="1"/>
          </p:cNvSpPr>
          <p:nvPr>
            <p:ph idx="1"/>
          </p:nvPr>
        </p:nvSpPr>
        <p:spPr>
          <a:xfrm>
            <a:off x="469900" y="1825625"/>
            <a:ext cx="10883900" cy="4305544"/>
          </a:xfrm>
        </p:spPr>
        <p:txBody>
          <a:bodyPr>
            <a:normAutofit fontScale="85000" lnSpcReduction="10000"/>
          </a:bodyPr>
          <a:lstStyle/>
          <a:p>
            <a:r>
              <a:rPr lang="et-EE" b="1" i="0" dirty="0">
                <a:solidFill>
                  <a:srgbClr val="000000"/>
                </a:solidFill>
                <a:effectLst/>
                <a:latin typeface="Arial" panose="020B0604020202020204" pitchFamily="34" charset="0"/>
              </a:rPr>
              <a:t>§ 31. </a:t>
            </a:r>
            <a:r>
              <a:rPr lang="et-EE" b="1" i="0" u="none" strike="noStrike" dirty="0">
                <a:solidFill>
                  <a:srgbClr val="0061AA"/>
                </a:solidFill>
                <a:effectLst/>
                <a:latin typeface="Arial" panose="020B0604020202020204" pitchFamily="34" charset="0"/>
              </a:rPr>
              <a:t> </a:t>
            </a:r>
            <a:r>
              <a:rPr lang="et-EE" b="1" i="0" dirty="0">
                <a:solidFill>
                  <a:srgbClr val="000000"/>
                </a:solidFill>
                <a:effectLst/>
                <a:latin typeface="Arial" panose="020B0604020202020204" pitchFamily="34" charset="0"/>
              </a:rPr>
              <a:t>Piirkondlikus haiglas osutatavad tervishoiuteenused</a:t>
            </a:r>
          </a:p>
          <a:p>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 Piirkondlik haigla </a:t>
            </a:r>
            <a:r>
              <a:rPr lang="et-EE" b="1" i="0" u="sng" dirty="0">
                <a:solidFill>
                  <a:srgbClr val="202020"/>
                </a:solidFill>
                <a:effectLst/>
                <a:latin typeface="Arial" panose="020B0604020202020204" pitchFamily="34" charset="0"/>
              </a:rPr>
              <a:t>peab osutama ambulatoorseid ja statsionaarseid tervishoiuteenuseid kõikidel erialadel.</a:t>
            </a:r>
          </a:p>
          <a:p>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(2) Piirkondlik haigla ei pea osutama ambulatoorseid ja statsionaarseid tervishoiuteenuseid erialadel, mille teenuseid samas piirkonnas osutab teine piirkondlik haigla või keskhaigla piirkondliku haigla nõuetele vastavalt.</a:t>
            </a:r>
          </a:p>
          <a:p>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(3) Piirkondlikus haiglas peavad ööpäevaringselt töötama:</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 vähemalt kaks erakorralise meditsiini arsti, </a:t>
            </a:r>
            <a:r>
              <a:rPr lang="et-EE" b="0" i="0" dirty="0" err="1">
                <a:solidFill>
                  <a:srgbClr val="202020"/>
                </a:solidFill>
                <a:effectLst/>
                <a:latin typeface="Arial" panose="020B0604020202020204" pitchFamily="34" charset="0"/>
              </a:rPr>
              <a:t>sisearst</a:t>
            </a:r>
            <a:r>
              <a:rPr lang="et-EE" b="0" i="0" dirty="0">
                <a:solidFill>
                  <a:srgbClr val="202020"/>
                </a:solidFill>
                <a:effectLst/>
                <a:latin typeface="Arial" panose="020B0604020202020204" pitchFamily="34" charset="0"/>
              </a:rPr>
              <a:t>, kardioloog, neuroloog, pediaater, psühhiaater, </a:t>
            </a:r>
            <a:r>
              <a:rPr lang="et-EE" b="0" i="0" dirty="0" err="1">
                <a:solidFill>
                  <a:srgbClr val="202020"/>
                </a:solidFill>
                <a:effectLst/>
                <a:latin typeface="Arial" panose="020B0604020202020204" pitchFamily="34" charset="0"/>
              </a:rPr>
              <a:t>pulmonoloog</a:t>
            </a:r>
            <a:r>
              <a:rPr lang="et-EE" b="0" i="0" dirty="0">
                <a:solidFill>
                  <a:srgbClr val="202020"/>
                </a:solidFill>
                <a:effectLst/>
                <a:latin typeface="Arial" panose="020B0604020202020204" pitchFamily="34" charset="0"/>
              </a:rPr>
              <a:t>, kirurgilise eriala arst, ortopeed, </a:t>
            </a:r>
            <a:r>
              <a:rPr lang="et-EE" b="0" i="0" dirty="0" err="1">
                <a:solidFill>
                  <a:srgbClr val="202020"/>
                </a:solidFill>
                <a:effectLst/>
                <a:latin typeface="Arial" panose="020B0604020202020204" pitchFamily="34" charset="0"/>
              </a:rPr>
              <a:t>otorinolarüngoloog</a:t>
            </a:r>
            <a:r>
              <a:rPr lang="et-EE" b="0" i="0" dirty="0">
                <a:solidFill>
                  <a:srgbClr val="202020"/>
                </a:solidFill>
                <a:effectLst/>
                <a:latin typeface="Arial" panose="020B0604020202020204" pitchFamily="34" charset="0"/>
              </a:rPr>
              <a:t>, günekoloog, anestesioloog, radioloog ja infektsioonhaiguste arst. Piirkondlikus haiglas ei pea töötama ööpäevaringselt infektsioonhaiguste arst, kui sama piirkonda teenindavas keskhaiglas on infektsioonhaiguste eriala arsti ööpäevaringne valve.</a:t>
            </a:r>
          </a:p>
          <a:p>
            <a:endParaRPr lang="et-EE" b="1"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9"/>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604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13379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err="1"/>
              <a:t>Üldhaigla</a:t>
            </a:r>
            <a:endParaRPr lang="et-EE" b="1" dirty="0"/>
          </a:p>
        </p:txBody>
      </p:sp>
      <p:sp>
        <p:nvSpPr>
          <p:cNvPr id="3" name="Sisu kohatäide 2"/>
          <p:cNvSpPr>
            <a:spLocks noGrp="1"/>
          </p:cNvSpPr>
          <p:nvPr>
            <p:ph idx="1"/>
          </p:nvPr>
        </p:nvSpPr>
        <p:spPr>
          <a:xfrm>
            <a:off x="1582612" y="1825624"/>
            <a:ext cx="9771187" cy="4930775"/>
          </a:xfrm>
        </p:spPr>
        <p:txBody>
          <a:bodyPr>
            <a:normAutofit fontScale="92500" lnSpcReduction="10000"/>
          </a:bodyPr>
          <a:lstStyle/>
          <a:p>
            <a:r>
              <a:rPr lang="et-EE" b="1" i="0" dirty="0">
                <a:solidFill>
                  <a:srgbClr val="000000"/>
                </a:solidFill>
                <a:effectLst/>
                <a:latin typeface="Arial" panose="020B0604020202020204" pitchFamily="34" charset="0"/>
              </a:rPr>
              <a:t>§ 2. </a:t>
            </a:r>
            <a:r>
              <a:rPr lang="et-EE" b="1" i="0" u="none" strike="noStrike" dirty="0">
                <a:solidFill>
                  <a:srgbClr val="0061AA"/>
                </a:solidFill>
                <a:effectLst/>
                <a:latin typeface="Arial" panose="020B0604020202020204" pitchFamily="34" charset="0"/>
              </a:rPr>
              <a:t> </a:t>
            </a:r>
            <a:r>
              <a:rPr lang="et-EE" b="1" i="0" dirty="0" err="1">
                <a:solidFill>
                  <a:srgbClr val="000000"/>
                </a:solidFill>
                <a:effectLst/>
                <a:latin typeface="Arial" panose="020B0604020202020204" pitchFamily="34" charset="0"/>
              </a:rPr>
              <a:t>Üldhaiglas</a:t>
            </a:r>
            <a:r>
              <a:rPr lang="et-EE" b="1" i="0" dirty="0">
                <a:solidFill>
                  <a:srgbClr val="000000"/>
                </a:solidFill>
                <a:effectLst/>
                <a:latin typeface="Arial" panose="020B0604020202020204" pitchFamily="34" charset="0"/>
              </a:rPr>
              <a:t> osutatavad tervishoiuteenused</a:t>
            </a:r>
          </a:p>
          <a:p>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 </a:t>
            </a:r>
            <a:r>
              <a:rPr lang="et-EE" b="0" i="0" dirty="0" err="1">
                <a:solidFill>
                  <a:srgbClr val="202020"/>
                </a:solidFill>
                <a:effectLst/>
                <a:latin typeface="Arial" panose="020B0604020202020204" pitchFamily="34" charset="0"/>
              </a:rPr>
              <a:t>Üldhaiglas</a:t>
            </a:r>
            <a:r>
              <a:rPr lang="et-EE" b="0" i="0" dirty="0">
                <a:solidFill>
                  <a:srgbClr val="202020"/>
                </a:solidFill>
                <a:effectLst/>
                <a:latin typeface="Arial" panose="020B0604020202020204" pitchFamily="34" charset="0"/>
              </a:rPr>
              <a:t> </a:t>
            </a:r>
            <a:r>
              <a:rPr lang="et-EE" b="1" i="0" u="sng" dirty="0">
                <a:solidFill>
                  <a:srgbClr val="202020"/>
                </a:solidFill>
                <a:effectLst/>
                <a:latin typeface="Arial" panose="020B0604020202020204" pitchFamily="34" charset="0"/>
              </a:rPr>
              <a:t>peab osutama </a:t>
            </a:r>
            <a:r>
              <a:rPr lang="et-EE" b="0" i="0" dirty="0">
                <a:solidFill>
                  <a:srgbClr val="202020"/>
                </a:solidFill>
                <a:effectLst/>
                <a:latin typeface="Arial" panose="020B0604020202020204" pitchFamily="34" charset="0"/>
              </a:rPr>
              <a:t>ambulatoorseid ja statsionaarseid tervishoiuteenuseid järgmistel erialadel:</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 erakorraline meditsiin;</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2) sisehaigused;</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3) </a:t>
            </a:r>
            <a:r>
              <a:rPr lang="et-EE" b="0" i="0" dirty="0" err="1">
                <a:solidFill>
                  <a:srgbClr val="202020"/>
                </a:solidFill>
                <a:effectLst/>
                <a:latin typeface="Arial" panose="020B0604020202020204" pitchFamily="34" charset="0"/>
              </a:rPr>
              <a:t>üldkirurgia</a:t>
            </a:r>
            <a:r>
              <a:rPr lang="et-EE" b="0" i="0" dirty="0">
                <a:solidFill>
                  <a:srgbClr val="202020"/>
                </a:solidFill>
                <a:effectLst/>
                <a:latin typeface="Arial" panose="020B0604020202020204" pitchFamily="34" charset="0"/>
              </a:rPr>
              <a:t>;</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4) anestesioloogia;</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5) laborimeditsiin;</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6) radioloogia.</a:t>
            </a:r>
          </a:p>
          <a:p>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(2) </a:t>
            </a:r>
            <a:r>
              <a:rPr lang="et-EE" b="0" i="0" dirty="0" err="1">
                <a:solidFill>
                  <a:srgbClr val="202020"/>
                </a:solidFill>
                <a:effectLst/>
                <a:latin typeface="Arial" panose="020B0604020202020204" pitchFamily="34" charset="0"/>
              </a:rPr>
              <a:t>Üldhaiglas</a:t>
            </a:r>
            <a:r>
              <a:rPr lang="et-EE" b="0" i="0" dirty="0">
                <a:solidFill>
                  <a:srgbClr val="202020"/>
                </a:solidFill>
                <a:effectLst/>
                <a:latin typeface="Arial" panose="020B0604020202020204" pitchFamily="34" charset="0"/>
              </a:rPr>
              <a:t> </a:t>
            </a:r>
            <a:r>
              <a:rPr lang="et-EE" b="1" i="0" u="sng" dirty="0">
                <a:solidFill>
                  <a:srgbClr val="202020"/>
                </a:solidFill>
                <a:effectLst/>
                <a:latin typeface="Arial" panose="020B0604020202020204" pitchFamily="34" charset="0"/>
              </a:rPr>
              <a:t>võib osutada </a:t>
            </a:r>
            <a:r>
              <a:rPr lang="et-EE" b="0" i="0" dirty="0">
                <a:solidFill>
                  <a:srgbClr val="202020"/>
                </a:solidFill>
                <a:effectLst/>
                <a:latin typeface="Arial" panose="020B0604020202020204" pitchFamily="34" charset="0"/>
              </a:rPr>
              <a:t>ambulatoorseid ja statsionaarseid tervishoiuteenuseid järgmistel erialadel:</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 pediaatria;</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2) sünnitusabi ja günekoloogia;</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3) patoloogia.</a:t>
            </a:r>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753" y="6178061"/>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614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05958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err="1"/>
              <a:t>Üldhaigla</a:t>
            </a:r>
            <a:endParaRPr lang="et-EE" b="1" dirty="0"/>
          </a:p>
        </p:txBody>
      </p:sp>
      <p:sp>
        <p:nvSpPr>
          <p:cNvPr id="3" name="Sisu kohatäide 2"/>
          <p:cNvSpPr>
            <a:spLocks noGrp="1"/>
          </p:cNvSpPr>
          <p:nvPr>
            <p:ph idx="1"/>
          </p:nvPr>
        </p:nvSpPr>
        <p:spPr>
          <a:xfrm>
            <a:off x="1371600" y="1606062"/>
            <a:ext cx="9982200" cy="5251937"/>
          </a:xfrm>
        </p:spPr>
        <p:txBody>
          <a:bodyPr>
            <a:normAutofit fontScale="85000" lnSpcReduction="20000"/>
          </a:bodyPr>
          <a:lstStyle/>
          <a:p>
            <a:r>
              <a:rPr lang="et-EE" b="0" i="0" dirty="0">
                <a:solidFill>
                  <a:srgbClr val="202020"/>
                </a:solidFill>
                <a:effectLst/>
                <a:latin typeface="Arial" panose="020B0604020202020204" pitchFamily="34" charset="0"/>
              </a:rPr>
              <a:t> </a:t>
            </a:r>
            <a:r>
              <a:rPr lang="et-EE" b="0" i="0" dirty="0" err="1">
                <a:solidFill>
                  <a:srgbClr val="202020"/>
                </a:solidFill>
                <a:effectLst/>
                <a:latin typeface="Arial" panose="020B0604020202020204" pitchFamily="34" charset="0"/>
              </a:rPr>
              <a:t>Üldhaiglas</a:t>
            </a:r>
            <a:r>
              <a:rPr lang="et-EE" b="0" i="0" dirty="0">
                <a:solidFill>
                  <a:srgbClr val="202020"/>
                </a:solidFill>
                <a:effectLst/>
                <a:latin typeface="Arial" panose="020B0604020202020204" pitchFamily="34" charset="0"/>
              </a:rPr>
              <a:t> </a:t>
            </a:r>
            <a:r>
              <a:rPr lang="et-EE" b="1" i="0" u="sng" dirty="0">
                <a:solidFill>
                  <a:srgbClr val="202020"/>
                </a:solidFill>
                <a:effectLst/>
                <a:latin typeface="Arial" panose="020B0604020202020204" pitchFamily="34" charset="0"/>
              </a:rPr>
              <a:t>võib osutada </a:t>
            </a:r>
            <a:r>
              <a:rPr lang="et-EE" b="0" i="0" dirty="0">
                <a:solidFill>
                  <a:srgbClr val="202020"/>
                </a:solidFill>
                <a:effectLst/>
                <a:latin typeface="Arial" panose="020B0604020202020204" pitchFamily="34" charset="0"/>
              </a:rPr>
              <a:t>ambulatoorseid tervishoiuteenuseid järgmistel erialadel:</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 uroloogia;</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2) ortopeedia;</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3) </a:t>
            </a:r>
            <a:r>
              <a:rPr lang="et-EE" b="0" i="0" dirty="0" err="1">
                <a:solidFill>
                  <a:srgbClr val="202020"/>
                </a:solidFill>
                <a:effectLst/>
                <a:latin typeface="Arial" panose="020B0604020202020204" pitchFamily="34" charset="0"/>
              </a:rPr>
              <a:t>oftalmoloogia</a:t>
            </a:r>
            <a:r>
              <a:rPr lang="et-EE" b="0" i="0" dirty="0">
                <a:solidFill>
                  <a:srgbClr val="202020"/>
                </a:solidFill>
                <a:effectLst/>
                <a:latin typeface="Arial" panose="020B0604020202020204" pitchFamily="34" charset="0"/>
              </a:rPr>
              <a:t>;</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4) </a:t>
            </a:r>
            <a:r>
              <a:rPr lang="et-EE" b="0" i="0" dirty="0" err="1">
                <a:solidFill>
                  <a:srgbClr val="202020"/>
                </a:solidFill>
                <a:effectLst/>
                <a:latin typeface="Arial" panose="020B0604020202020204" pitchFamily="34" charset="0"/>
              </a:rPr>
              <a:t>otorinolarüngoloogia</a:t>
            </a:r>
            <a:r>
              <a:rPr lang="et-EE" b="0" i="0" dirty="0">
                <a:solidFill>
                  <a:srgbClr val="202020"/>
                </a:solidFill>
                <a:effectLst/>
                <a:latin typeface="Arial" panose="020B0604020202020204" pitchFamily="34" charset="0"/>
              </a:rPr>
              <a:t>;</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5) endokrinoloogia;</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6) </a:t>
            </a:r>
            <a:r>
              <a:rPr lang="et-EE" b="0" i="0" dirty="0" err="1">
                <a:solidFill>
                  <a:srgbClr val="202020"/>
                </a:solidFill>
                <a:effectLst/>
                <a:latin typeface="Arial" panose="020B0604020202020204" pitchFamily="34" charset="0"/>
              </a:rPr>
              <a:t>gastroenteroloogia</a:t>
            </a:r>
            <a:r>
              <a:rPr lang="et-EE" b="0" i="0" dirty="0">
                <a:solidFill>
                  <a:srgbClr val="202020"/>
                </a:solidFill>
                <a:effectLst/>
                <a:latin typeface="Arial" panose="020B0604020202020204" pitchFamily="34" charset="0"/>
              </a:rPr>
              <a:t>;</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7) reumatoloogia;</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8) kardioloogia;</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9) </a:t>
            </a:r>
            <a:r>
              <a:rPr lang="et-EE" b="0" i="0" dirty="0" err="1">
                <a:solidFill>
                  <a:srgbClr val="202020"/>
                </a:solidFill>
                <a:effectLst/>
                <a:latin typeface="Arial" panose="020B0604020202020204" pitchFamily="34" charset="0"/>
              </a:rPr>
              <a:t>dermatoveneroloogia</a:t>
            </a:r>
            <a:r>
              <a:rPr lang="et-EE" b="0" i="0" dirty="0">
                <a:solidFill>
                  <a:srgbClr val="202020"/>
                </a:solidFill>
                <a:effectLst/>
                <a:latin typeface="Arial" panose="020B0604020202020204" pitchFamily="34" charset="0"/>
              </a:rPr>
              <a:t>;</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10) neuroloogia;</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11) </a:t>
            </a:r>
            <a:r>
              <a:rPr lang="et-EE" b="0" i="0" dirty="0" err="1">
                <a:solidFill>
                  <a:srgbClr val="202020"/>
                </a:solidFill>
                <a:effectLst/>
                <a:latin typeface="Arial" panose="020B0604020202020204" pitchFamily="34" charset="0"/>
              </a:rPr>
              <a:t>nefroloogia</a:t>
            </a:r>
            <a:r>
              <a:rPr lang="et-EE" b="0" i="0" dirty="0">
                <a:solidFill>
                  <a:srgbClr val="202020"/>
                </a:solidFill>
                <a:effectLst/>
                <a:latin typeface="Arial" panose="020B0604020202020204" pitchFamily="34" charset="0"/>
              </a:rPr>
              <a:t>;</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12) psühhiaatria;</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13) </a:t>
            </a:r>
            <a:r>
              <a:rPr lang="et-EE" b="0" i="0" dirty="0" err="1">
                <a:solidFill>
                  <a:srgbClr val="202020"/>
                </a:solidFill>
                <a:effectLst/>
                <a:latin typeface="Arial" panose="020B0604020202020204" pitchFamily="34" charset="0"/>
              </a:rPr>
              <a:t>pulmonoloogia</a:t>
            </a:r>
            <a:r>
              <a:rPr lang="et-EE" b="0" i="0" dirty="0">
                <a:solidFill>
                  <a:srgbClr val="202020"/>
                </a:solidFill>
                <a:effectLst/>
                <a:latin typeface="Arial" panose="020B0604020202020204" pitchFamily="34" charset="0"/>
              </a:rPr>
              <a:t>;</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14) infektsioonhaigused;</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15) taastusravi ja </a:t>
            </a:r>
            <a:r>
              <a:rPr lang="et-EE" b="0" i="0" dirty="0" err="1">
                <a:solidFill>
                  <a:srgbClr val="202020"/>
                </a:solidFill>
                <a:effectLst/>
                <a:latin typeface="Arial" panose="020B0604020202020204" pitchFamily="34" charset="0"/>
              </a:rPr>
              <a:t>füsiaatria</a:t>
            </a:r>
            <a:r>
              <a:rPr lang="et-EE" b="0" i="0" dirty="0">
                <a:solidFill>
                  <a:srgbClr val="202020"/>
                </a:solidFill>
                <a:effectLst/>
                <a:latin typeface="Arial" panose="020B0604020202020204" pitchFamily="34" charset="0"/>
              </a:rPr>
              <a:t>;</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16) töötervishoid.</a:t>
            </a:r>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624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15065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err="1"/>
              <a:t>Üldhaigla</a:t>
            </a:r>
            <a:endParaRPr lang="et-EE" b="1" dirty="0"/>
          </a:p>
        </p:txBody>
      </p:sp>
      <p:sp>
        <p:nvSpPr>
          <p:cNvPr id="3" name="Sisu kohatäide 2"/>
          <p:cNvSpPr>
            <a:spLocks noGrp="1"/>
          </p:cNvSpPr>
          <p:nvPr>
            <p:ph idx="1"/>
          </p:nvPr>
        </p:nvSpPr>
        <p:spPr/>
        <p:txBody>
          <a:bodyPr/>
          <a:lstStyle/>
          <a:p>
            <a:r>
              <a:rPr lang="et-EE" b="0" i="0" dirty="0" err="1">
                <a:solidFill>
                  <a:srgbClr val="202020"/>
                </a:solidFill>
                <a:effectLst/>
                <a:latin typeface="Arial" panose="020B0604020202020204" pitchFamily="34" charset="0"/>
              </a:rPr>
              <a:t>Üldhaiglas</a:t>
            </a:r>
            <a:r>
              <a:rPr lang="et-EE" b="0" i="0" dirty="0">
                <a:solidFill>
                  <a:srgbClr val="202020"/>
                </a:solidFill>
                <a:effectLst/>
                <a:latin typeface="Arial" panose="020B0604020202020204" pitchFamily="34" charset="0"/>
              </a:rPr>
              <a:t> peavad ööpäevaringselt töötama:</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 </a:t>
            </a:r>
            <a:r>
              <a:rPr lang="et-EE" b="1" i="0" u="sng" dirty="0">
                <a:solidFill>
                  <a:srgbClr val="202020"/>
                </a:solidFill>
                <a:effectLst/>
                <a:latin typeface="Arial" panose="020B0604020202020204" pitchFamily="34" charset="0"/>
              </a:rPr>
              <a:t>kaks arsti</a:t>
            </a:r>
            <a:r>
              <a:rPr lang="et-EE" b="0" i="0" dirty="0">
                <a:solidFill>
                  <a:srgbClr val="202020"/>
                </a:solidFill>
                <a:effectLst/>
                <a:latin typeface="Arial" panose="020B0604020202020204" pitchFamily="34" charset="0"/>
              </a:rPr>
              <a:t>, kellest vähemalt üks on erakorralise meditsiini arst või erakorralise meditsiini täiendõppe läbinud arst või anestesioloog või intensiivravi täiendusõppe läbinud arst;</a:t>
            </a:r>
          </a:p>
          <a:p>
            <a:endParaRPr lang="et-EE" dirty="0">
              <a:solidFill>
                <a:srgbClr val="202020"/>
              </a:solidFill>
              <a:latin typeface="Arial" panose="020B0604020202020204" pitchFamily="34" charset="0"/>
            </a:endParaRPr>
          </a:p>
          <a:p>
            <a:r>
              <a:rPr lang="et-EE" dirty="0">
                <a:solidFill>
                  <a:srgbClr val="202020"/>
                </a:solidFill>
                <a:latin typeface="Arial" panose="020B0604020202020204" pitchFamily="34" charset="0"/>
              </a:rPr>
              <a:t>EMO, sisehaigused , </a:t>
            </a:r>
            <a:r>
              <a:rPr lang="et-EE" dirty="0" err="1">
                <a:solidFill>
                  <a:srgbClr val="202020"/>
                </a:solidFill>
                <a:latin typeface="Arial" panose="020B0604020202020204" pitchFamily="34" charset="0"/>
              </a:rPr>
              <a:t>üldkirurgia</a:t>
            </a:r>
            <a:r>
              <a:rPr lang="et-EE" dirty="0">
                <a:solidFill>
                  <a:srgbClr val="202020"/>
                </a:solidFill>
                <a:latin typeface="Arial" panose="020B0604020202020204" pitchFamily="34" charset="0"/>
              </a:rPr>
              <a:t> (laste, sünnitus-günekoloogia)</a:t>
            </a:r>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634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00804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Keskhaigla</a:t>
            </a:r>
          </a:p>
        </p:txBody>
      </p:sp>
      <p:sp>
        <p:nvSpPr>
          <p:cNvPr id="3" name="Sisu kohatäide 2"/>
          <p:cNvSpPr>
            <a:spLocks noGrp="1"/>
          </p:cNvSpPr>
          <p:nvPr>
            <p:ph idx="1"/>
          </p:nvPr>
        </p:nvSpPr>
        <p:spPr/>
        <p:txBody>
          <a:bodyPr>
            <a:normAutofit fontScale="70000" lnSpcReduction="20000"/>
          </a:bodyPr>
          <a:lstStyle/>
          <a:p>
            <a:r>
              <a:rPr lang="et-EE" b="1" i="0" dirty="0">
                <a:solidFill>
                  <a:srgbClr val="000000"/>
                </a:solidFill>
                <a:effectLst/>
                <a:latin typeface="Arial" panose="020B0604020202020204" pitchFamily="34" charset="0"/>
              </a:rPr>
              <a:t>§ 13. </a:t>
            </a:r>
            <a:r>
              <a:rPr lang="et-EE" b="1" i="0" u="none" strike="noStrike" dirty="0">
                <a:solidFill>
                  <a:srgbClr val="0061AA"/>
                </a:solidFill>
                <a:effectLst/>
                <a:latin typeface="Arial" panose="020B0604020202020204" pitchFamily="34" charset="0"/>
              </a:rPr>
              <a:t> </a:t>
            </a:r>
            <a:r>
              <a:rPr lang="et-EE" b="1" i="0" dirty="0">
                <a:solidFill>
                  <a:srgbClr val="000000"/>
                </a:solidFill>
                <a:effectLst/>
                <a:latin typeface="Arial" panose="020B0604020202020204" pitchFamily="34" charset="0"/>
              </a:rPr>
              <a:t>Keskhaiglas osutatavad tervishoiuteenused</a:t>
            </a:r>
          </a:p>
          <a:p>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 Keskhaiglas </a:t>
            </a:r>
            <a:r>
              <a:rPr lang="et-EE" b="1" i="0" u="sng" dirty="0">
                <a:solidFill>
                  <a:srgbClr val="202020"/>
                </a:solidFill>
                <a:effectLst/>
                <a:latin typeface="Arial" panose="020B0604020202020204" pitchFamily="34" charset="0"/>
              </a:rPr>
              <a:t>peab osutama </a:t>
            </a:r>
            <a:r>
              <a:rPr lang="et-EE" b="0" i="0" dirty="0">
                <a:solidFill>
                  <a:srgbClr val="202020"/>
                </a:solidFill>
                <a:effectLst/>
                <a:latin typeface="Arial" panose="020B0604020202020204" pitchFamily="34" charset="0"/>
              </a:rPr>
              <a:t>ambulatoorseid ja statsionaarseid tervishoiuteenuseid järgmistel erialadel:</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 erakorraline meditsiin;</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2) sisehaigused;</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3) kardioloogia;</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4) neuroloogia;</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5) </a:t>
            </a:r>
            <a:r>
              <a:rPr lang="et-EE" b="0" i="0" dirty="0" err="1">
                <a:solidFill>
                  <a:srgbClr val="202020"/>
                </a:solidFill>
                <a:effectLst/>
                <a:latin typeface="Arial" panose="020B0604020202020204" pitchFamily="34" charset="0"/>
              </a:rPr>
              <a:t>üldkirurgia</a:t>
            </a:r>
            <a:r>
              <a:rPr lang="et-EE" b="0" i="0" dirty="0">
                <a:solidFill>
                  <a:srgbClr val="202020"/>
                </a:solidFill>
                <a:effectLst/>
                <a:latin typeface="Arial" panose="020B0604020202020204" pitchFamily="34" charset="0"/>
              </a:rPr>
              <a:t>;</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6) uroloogia;</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7) ortopeedia;</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8) sünnitusabi ja günekoloogia;</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9) anestesioloogia;</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10) taastusravi ja </a:t>
            </a:r>
            <a:r>
              <a:rPr lang="et-EE" b="0" i="0" dirty="0" err="1">
                <a:solidFill>
                  <a:srgbClr val="202020"/>
                </a:solidFill>
                <a:effectLst/>
                <a:latin typeface="Arial" panose="020B0604020202020204" pitchFamily="34" charset="0"/>
              </a:rPr>
              <a:t>füsiaatria</a:t>
            </a:r>
            <a:r>
              <a:rPr lang="et-EE" b="0" i="0" dirty="0">
                <a:solidFill>
                  <a:srgbClr val="202020"/>
                </a:solidFill>
                <a:effectLst/>
                <a:latin typeface="Arial" panose="020B0604020202020204" pitchFamily="34" charset="0"/>
              </a:rPr>
              <a:t>;</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11) infektsioonhaigused;</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12) psühhiaatria;</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13) pediaatria;</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14) laborimeditsiin;</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15) radioloogia;</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16) patoloogia.</a:t>
            </a:r>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645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67112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Keskhaigla </a:t>
            </a:r>
          </a:p>
        </p:txBody>
      </p:sp>
      <p:sp>
        <p:nvSpPr>
          <p:cNvPr id="3" name="Sisu kohatäide 2"/>
          <p:cNvSpPr>
            <a:spLocks noGrp="1"/>
          </p:cNvSpPr>
          <p:nvPr>
            <p:ph idx="1"/>
          </p:nvPr>
        </p:nvSpPr>
        <p:spPr/>
        <p:txBody>
          <a:bodyPr>
            <a:normAutofit lnSpcReduction="10000"/>
          </a:bodyPr>
          <a:lstStyle/>
          <a:p>
            <a:r>
              <a:rPr lang="et-EE" b="0" i="0" dirty="0">
                <a:solidFill>
                  <a:srgbClr val="202020"/>
                </a:solidFill>
                <a:effectLst/>
                <a:latin typeface="Arial" panose="020B0604020202020204" pitchFamily="34" charset="0"/>
              </a:rPr>
              <a:t>(2) Keskhaiglas </a:t>
            </a:r>
            <a:r>
              <a:rPr lang="et-EE" b="1" i="0" u="sng" dirty="0">
                <a:solidFill>
                  <a:srgbClr val="202020"/>
                </a:solidFill>
                <a:effectLst/>
                <a:latin typeface="Arial" panose="020B0604020202020204" pitchFamily="34" charset="0"/>
              </a:rPr>
              <a:t>võib osutada </a:t>
            </a:r>
            <a:r>
              <a:rPr lang="et-EE" b="0" i="0" dirty="0">
                <a:solidFill>
                  <a:srgbClr val="202020"/>
                </a:solidFill>
                <a:effectLst/>
                <a:latin typeface="Arial" panose="020B0604020202020204" pitchFamily="34" charset="0"/>
              </a:rPr>
              <a:t>ambulatoorseid tervishoiuteenuseid järgmistel erialadel:</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 </a:t>
            </a:r>
            <a:r>
              <a:rPr lang="et-EE" b="0" i="0" dirty="0" err="1">
                <a:solidFill>
                  <a:srgbClr val="202020"/>
                </a:solidFill>
                <a:effectLst/>
                <a:latin typeface="Arial" panose="020B0604020202020204" pitchFamily="34" charset="0"/>
              </a:rPr>
              <a:t>otorinolarüngoloogia</a:t>
            </a:r>
            <a:r>
              <a:rPr lang="et-EE" b="0" i="0" dirty="0">
                <a:solidFill>
                  <a:srgbClr val="202020"/>
                </a:solidFill>
                <a:effectLst/>
                <a:latin typeface="Arial" panose="020B0604020202020204" pitchFamily="34" charset="0"/>
              </a:rPr>
              <a:t>;</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2) </a:t>
            </a:r>
            <a:r>
              <a:rPr lang="et-EE" b="0" i="0" dirty="0" err="1">
                <a:solidFill>
                  <a:srgbClr val="202020"/>
                </a:solidFill>
                <a:effectLst/>
                <a:latin typeface="Arial" panose="020B0604020202020204" pitchFamily="34" charset="0"/>
              </a:rPr>
              <a:t>oftalmoloogia</a:t>
            </a:r>
            <a:r>
              <a:rPr lang="et-EE" b="0" i="0" dirty="0">
                <a:solidFill>
                  <a:srgbClr val="202020"/>
                </a:solidFill>
                <a:effectLst/>
                <a:latin typeface="Arial" panose="020B0604020202020204" pitchFamily="34" charset="0"/>
              </a:rPr>
              <a:t>;</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3) </a:t>
            </a:r>
            <a:r>
              <a:rPr lang="et-EE" b="0" i="0" dirty="0" err="1">
                <a:solidFill>
                  <a:srgbClr val="202020"/>
                </a:solidFill>
                <a:effectLst/>
                <a:latin typeface="Arial" panose="020B0604020202020204" pitchFamily="34" charset="0"/>
              </a:rPr>
              <a:t>gastroenteroloogia</a:t>
            </a:r>
            <a:r>
              <a:rPr lang="et-EE" b="0" i="0" dirty="0">
                <a:solidFill>
                  <a:srgbClr val="202020"/>
                </a:solidFill>
                <a:effectLst/>
                <a:latin typeface="Arial" panose="020B0604020202020204" pitchFamily="34" charset="0"/>
              </a:rPr>
              <a:t>;</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4) reumatoloogia;</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5) </a:t>
            </a:r>
            <a:r>
              <a:rPr lang="et-EE" b="0" i="0" dirty="0" err="1">
                <a:solidFill>
                  <a:srgbClr val="202020"/>
                </a:solidFill>
                <a:effectLst/>
                <a:latin typeface="Arial" panose="020B0604020202020204" pitchFamily="34" charset="0"/>
              </a:rPr>
              <a:t>nefroloogia</a:t>
            </a:r>
            <a:r>
              <a:rPr lang="et-EE" b="0" i="0" dirty="0">
                <a:solidFill>
                  <a:srgbClr val="202020"/>
                </a:solidFill>
                <a:effectLst/>
                <a:latin typeface="Arial" panose="020B0604020202020204" pitchFamily="34" charset="0"/>
              </a:rPr>
              <a:t>;</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6) endokrinoloogia;</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7) </a:t>
            </a:r>
            <a:r>
              <a:rPr lang="et-EE" b="0" i="0" dirty="0" err="1">
                <a:solidFill>
                  <a:srgbClr val="202020"/>
                </a:solidFill>
                <a:effectLst/>
                <a:latin typeface="Arial" panose="020B0604020202020204" pitchFamily="34" charset="0"/>
              </a:rPr>
              <a:t>hematoloogia</a:t>
            </a:r>
            <a:r>
              <a:rPr lang="et-EE" b="0" i="0" dirty="0">
                <a:solidFill>
                  <a:srgbClr val="202020"/>
                </a:solidFill>
                <a:effectLst/>
                <a:latin typeface="Arial" panose="020B0604020202020204" pitchFamily="34" charset="0"/>
              </a:rPr>
              <a:t>;</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8) </a:t>
            </a:r>
            <a:r>
              <a:rPr lang="et-EE" b="0" i="0" dirty="0" err="1">
                <a:solidFill>
                  <a:srgbClr val="202020"/>
                </a:solidFill>
                <a:effectLst/>
                <a:latin typeface="Arial" panose="020B0604020202020204" pitchFamily="34" charset="0"/>
              </a:rPr>
              <a:t>dermatoveneroloogia</a:t>
            </a:r>
            <a:r>
              <a:rPr lang="et-EE" b="0" i="0" dirty="0">
                <a:solidFill>
                  <a:srgbClr val="202020"/>
                </a:solidFill>
                <a:effectLst/>
                <a:latin typeface="Arial" panose="020B0604020202020204" pitchFamily="34" charset="0"/>
              </a:rPr>
              <a:t>;</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9) </a:t>
            </a:r>
            <a:r>
              <a:rPr lang="et-EE" b="0" i="0" dirty="0" err="1">
                <a:solidFill>
                  <a:srgbClr val="202020"/>
                </a:solidFill>
                <a:effectLst/>
                <a:latin typeface="Arial" panose="020B0604020202020204" pitchFamily="34" charset="0"/>
              </a:rPr>
              <a:t>pulmonoloogia</a:t>
            </a:r>
            <a:r>
              <a:rPr lang="et-EE" b="0" i="0" dirty="0">
                <a:solidFill>
                  <a:srgbClr val="202020"/>
                </a:solidFill>
                <a:effectLst/>
                <a:latin typeface="Arial" panose="020B0604020202020204" pitchFamily="34" charset="0"/>
              </a:rPr>
              <a:t>;</a:t>
            </a:r>
            <a:br>
              <a:rPr lang="et-EE" dirty="0"/>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10) töötervishoid.</a:t>
            </a:r>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37384"/>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655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77575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solidFill>
                  <a:srgbClr val="000000"/>
                </a:solidFill>
                <a:latin typeface="Arial" panose="020B0604020202020204" pitchFamily="34" charset="0"/>
              </a:rPr>
              <a:t>Kohalik haigla</a:t>
            </a:r>
            <a:r>
              <a:rPr lang="et-EE" b="1" i="0" u="none" strike="noStrike" dirty="0">
                <a:solidFill>
                  <a:srgbClr val="0061AA"/>
                </a:solidFill>
                <a:effectLst/>
                <a:latin typeface="Arial" panose="020B0604020202020204" pitchFamily="34" charset="0"/>
              </a:rPr>
              <a:t>  </a:t>
            </a:r>
            <a:br>
              <a:rPr lang="et-EE" b="1" i="0" dirty="0">
                <a:solidFill>
                  <a:srgbClr val="000000"/>
                </a:solidFill>
                <a:effectLst/>
                <a:latin typeface="Arial" panose="020B0604020202020204" pitchFamily="34" charset="0"/>
              </a:rPr>
            </a:br>
            <a:endParaRPr lang="et-EE" dirty="0"/>
          </a:p>
        </p:txBody>
      </p:sp>
      <p:sp>
        <p:nvSpPr>
          <p:cNvPr id="3" name="Sisu kohatäide 2"/>
          <p:cNvSpPr>
            <a:spLocks noGrp="1"/>
          </p:cNvSpPr>
          <p:nvPr>
            <p:ph idx="1"/>
          </p:nvPr>
        </p:nvSpPr>
        <p:spPr/>
        <p:txBody>
          <a:bodyPr>
            <a:normAutofit fontScale="92500" lnSpcReduction="20000"/>
          </a:bodyPr>
          <a:lstStyle/>
          <a:p>
            <a:r>
              <a:rPr lang="et-EE" b="1" i="0" dirty="0">
                <a:solidFill>
                  <a:srgbClr val="000000"/>
                </a:solidFill>
                <a:effectLst/>
                <a:latin typeface="Arial" panose="020B0604020202020204" pitchFamily="34" charset="0"/>
              </a:rPr>
              <a:t>§ 75. </a:t>
            </a:r>
            <a:r>
              <a:rPr lang="et-EE" b="1" i="0" u="none" strike="noStrike" dirty="0">
                <a:solidFill>
                  <a:srgbClr val="0061AA"/>
                </a:solidFill>
                <a:effectLst/>
                <a:latin typeface="Arial" panose="020B0604020202020204" pitchFamily="34" charset="0"/>
              </a:rPr>
              <a:t> </a:t>
            </a:r>
            <a:r>
              <a:rPr lang="et-EE" b="1" i="0" dirty="0">
                <a:solidFill>
                  <a:srgbClr val="000000"/>
                </a:solidFill>
                <a:effectLst/>
                <a:latin typeface="Arial" panose="020B0604020202020204" pitchFamily="34" charset="0"/>
              </a:rPr>
              <a:t>Kohalikus haiglas osutatavad tervishoiuteenused</a:t>
            </a:r>
          </a:p>
          <a:p>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 Kohalikus haiglas </a:t>
            </a:r>
            <a:r>
              <a:rPr lang="et-EE" b="1" i="0" u="sng" dirty="0">
                <a:solidFill>
                  <a:srgbClr val="202020"/>
                </a:solidFill>
                <a:effectLst/>
                <a:latin typeface="Arial" panose="020B0604020202020204" pitchFamily="34" charset="0"/>
              </a:rPr>
              <a:t>peab osutama </a:t>
            </a:r>
            <a:r>
              <a:rPr lang="et-EE" b="0" i="0" dirty="0">
                <a:solidFill>
                  <a:srgbClr val="202020"/>
                </a:solidFill>
                <a:effectLst/>
                <a:latin typeface="Arial" panose="020B0604020202020204" pitchFamily="34" charset="0"/>
              </a:rPr>
              <a:t>ambulatoorseid ja statsionaarseid tervishoiuteenuseid järgmistel erialadel:</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 erakorraline meditsiin;</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2) sisehaigused;</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3) anestesioloogia;</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4) laborimeditsiin;</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5) radioloogia.</a:t>
            </a:r>
          </a:p>
          <a:p>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(2) Kohalikus haiglas </a:t>
            </a:r>
            <a:r>
              <a:rPr lang="et-EE" b="1" i="0" u="sng" dirty="0">
                <a:solidFill>
                  <a:srgbClr val="202020"/>
                </a:solidFill>
                <a:effectLst/>
                <a:latin typeface="Arial" panose="020B0604020202020204" pitchFamily="34" charset="0"/>
              </a:rPr>
              <a:t>võib osutada </a:t>
            </a:r>
            <a:r>
              <a:rPr lang="et-EE" b="0" i="0" dirty="0">
                <a:solidFill>
                  <a:srgbClr val="202020"/>
                </a:solidFill>
                <a:effectLst/>
                <a:latin typeface="Arial" panose="020B0604020202020204" pitchFamily="34" charset="0"/>
              </a:rPr>
              <a:t>ambulatoorseid ja statsionaarseid tervishoiuteenuseid järgmistel erialadel:</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1) </a:t>
            </a:r>
            <a:r>
              <a:rPr lang="et-EE" b="0" i="0" dirty="0" err="1">
                <a:solidFill>
                  <a:srgbClr val="202020"/>
                </a:solidFill>
                <a:effectLst/>
                <a:latin typeface="Arial" panose="020B0604020202020204" pitchFamily="34" charset="0"/>
              </a:rPr>
              <a:t>üldkirurgia</a:t>
            </a:r>
            <a:r>
              <a:rPr lang="et-EE" b="0" i="0" dirty="0">
                <a:solidFill>
                  <a:srgbClr val="202020"/>
                </a:solidFill>
                <a:effectLst/>
                <a:latin typeface="Arial" panose="020B0604020202020204" pitchFamily="34" charset="0"/>
              </a:rPr>
              <a:t>;</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2) pediaatria;</a:t>
            </a:r>
            <a:br>
              <a:rPr lang="et-EE" b="0" i="0" dirty="0">
                <a:solidFill>
                  <a:srgbClr val="202020"/>
                </a:solidFill>
                <a:effectLst/>
                <a:latin typeface="Arial" panose="020B0604020202020204" pitchFamily="34" charset="0"/>
              </a:rPr>
            </a:br>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3) sünnitusabi ja günekoloogia (günekoloogia tervishoiuteenused).</a:t>
            </a:r>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665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72599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i="0" dirty="0">
                <a:solidFill>
                  <a:srgbClr val="000000"/>
                </a:solidFill>
                <a:effectLst/>
                <a:latin typeface="Arial" panose="020B0604020202020204" pitchFamily="34" charset="0"/>
              </a:rPr>
              <a:t>Taastusravihaigla</a:t>
            </a:r>
            <a:r>
              <a:rPr lang="et-EE" b="1" i="0" u="none" strike="noStrike" dirty="0">
                <a:solidFill>
                  <a:srgbClr val="0061AA"/>
                </a:solidFill>
                <a:effectLst/>
                <a:latin typeface="Arial" panose="020B0604020202020204" pitchFamily="34" charset="0"/>
              </a:rPr>
              <a:t> </a:t>
            </a:r>
            <a:br>
              <a:rPr lang="et-EE" b="1" i="0" dirty="0">
                <a:solidFill>
                  <a:srgbClr val="000000"/>
                </a:solidFill>
                <a:effectLst/>
                <a:latin typeface="Arial" panose="020B0604020202020204" pitchFamily="34" charset="0"/>
              </a:rPr>
            </a:br>
            <a:endParaRPr lang="et-EE" dirty="0"/>
          </a:p>
        </p:txBody>
      </p:sp>
      <p:sp>
        <p:nvSpPr>
          <p:cNvPr id="3" name="Sisu kohatäide 2"/>
          <p:cNvSpPr>
            <a:spLocks noGrp="1"/>
          </p:cNvSpPr>
          <p:nvPr>
            <p:ph idx="1"/>
          </p:nvPr>
        </p:nvSpPr>
        <p:spPr/>
        <p:txBody>
          <a:bodyPr/>
          <a:lstStyle/>
          <a:p>
            <a:r>
              <a:rPr lang="et-EE" b="1" i="0" dirty="0">
                <a:solidFill>
                  <a:srgbClr val="000000"/>
                </a:solidFill>
                <a:effectLst/>
                <a:latin typeface="Arial" panose="020B0604020202020204" pitchFamily="34" charset="0"/>
              </a:rPr>
              <a:t>§ 72.</a:t>
            </a:r>
            <a:r>
              <a:rPr lang="et-EE" b="1" i="0" u="none" strike="noStrike" dirty="0">
                <a:solidFill>
                  <a:srgbClr val="0061AA"/>
                </a:solidFill>
                <a:effectLst/>
                <a:latin typeface="Arial" panose="020B0604020202020204" pitchFamily="34" charset="0"/>
              </a:rPr>
              <a:t> </a:t>
            </a:r>
            <a:r>
              <a:rPr lang="et-EE" b="1" i="0" dirty="0">
                <a:solidFill>
                  <a:srgbClr val="000000"/>
                </a:solidFill>
                <a:effectLst/>
                <a:latin typeface="Arial" panose="020B0604020202020204" pitchFamily="34" charset="0"/>
              </a:rPr>
              <a:t>Nõuded taastusravihaiglale</a:t>
            </a:r>
          </a:p>
          <a:p>
            <a:r>
              <a:rPr lang="et-EE" b="0" i="0" u="none" strike="noStrike" dirty="0">
                <a:solidFill>
                  <a:srgbClr val="0061AA"/>
                </a:solidFill>
                <a:effectLst/>
                <a:latin typeface="Arial" panose="020B0604020202020204" pitchFamily="34" charset="0"/>
              </a:rPr>
              <a:t> </a:t>
            </a:r>
            <a:r>
              <a:rPr lang="et-EE" b="0" i="0" dirty="0">
                <a:solidFill>
                  <a:srgbClr val="202020"/>
                </a:solidFill>
                <a:effectLst/>
                <a:latin typeface="Arial" panose="020B0604020202020204" pitchFamily="34" charset="0"/>
              </a:rPr>
              <a:t> Tervishoiuteenuste osutamine taastusravihaiglas peab vastama käesoleva määruse §-s 26 kehtestatud nõuetele järgmise erisusega: ööpäevaringselt peavad töötama </a:t>
            </a:r>
            <a:r>
              <a:rPr lang="et-EE" b="0" i="0" dirty="0" err="1">
                <a:solidFill>
                  <a:srgbClr val="202020"/>
                </a:solidFill>
                <a:effectLst/>
                <a:latin typeface="Arial" panose="020B0604020202020204" pitchFamily="34" charset="0"/>
              </a:rPr>
              <a:t>üldõed</a:t>
            </a:r>
            <a:r>
              <a:rPr lang="et-EE" b="0" i="0" dirty="0">
                <a:solidFill>
                  <a:srgbClr val="202020"/>
                </a:solidFill>
                <a:effectLst/>
                <a:latin typeface="Arial" panose="020B0604020202020204" pitchFamily="34" charset="0"/>
              </a:rPr>
              <a:t>, arsti kättesaadavus peab olema tagatud vajadusel ööpäevaringselt (nt. Haapsalu </a:t>
            </a:r>
            <a:r>
              <a:rPr lang="et-EE" b="0" i="0" dirty="0" err="1">
                <a:solidFill>
                  <a:srgbClr val="202020"/>
                </a:solidFill>
                <a:effectLst/>
                <a:latin typeface="Arial" panose="020B0604020202020204" pitchFamily="34" charset="0"/>
              </a:rPr>
              <a:t>Neurorehabilitatsioonihaigla</a:t>
            </a:r>
            <a:r>
              <a:rPr lang="et-EE" b="0" i="0" dirty="0">
                <a:solidFill>
                  <a:srgbClr val="202020"/>
                </a:solidFill>
                <a:effectLst/>
                <a:latin typeface="Arial" panose="020B0604020202020204" pitchFamily="34" charset="0"/>
              </a:rPr>
              <a:t>)</a:t>
            </a:r>
          </a:p>
          <a:p>
            <a:pPr marL="0" indent="0">
              <a:buNone/>
            </a:pPr>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675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09661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Õendushaigla</a:t>
            </a:r>
          </a:p>
        </p:txBody>
      </p:sp>
      <p:sp>
        <p:nvSpPr>
          <p:cNvPr id="3" name="Sisu kohatäide 2"/>
          <p:cNvSpPr>
            <a:spLocks noGrp="1"/>
          </p:cNvSpPr>
          <p:nvPr>
            <p:ph idx="1"/>
          </p:nvPr>
        </p:nvSpPr>
        <p:spPr/>
        <p:txBody>
          <a:bodyPr/>
          <a:lstStyle/>
          <a:p>
            <a:r>
              <a:rPr lang="et-EE" b="0" i="0" dirty="0">
                <a:solidFill>
                  <a:srgbClr val="202020"/>
                </a:solidFill>
                <a:effectLst/>
                <a:latin typeface="Arial" panose="020B0604020202020204" pitchFamily="34" charset="0"/>
              </a:rPr>
              <a:t>Õendushaigla on iseseisvalt osutada lubatud ambulatoorsete ja statsionaarsete õendusabiteenuste osutamiseks moodustatud majandusüksus.</a:t>
            </a:r>
          </a:p>
          <a:p>
            <a:r>
              <a:rPr lang="et-EE" dirty="0">
                <a:solidFill>
                  <a:srgbClr val="202020"/>
                </a:solidFill>
                <a:latin typeface="Arial" panose="020B0604020202020204" pitchFamily="34" charset="0"/>
              </a:rPr>
              <a:t>15% omaosalus (11.86 € päev 01.04.2019)</a:t>
            </a:r>
          </a:p>
          <a:p>
            <a:r>
              <a:rPr lang="et-EE" dirty="0">
                <a:solidFill>
                  <a:srgbClr val="202020"/>
                </a:solidFill>
                <a:latin typeface="Arial" panose="020B0604020202020204" pitchFamily="34" charset="0"/>
              </a:rPr>
              <a:t>Vajalik arsti suunamiskiri</a:t>
            </a:r>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029"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686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42872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Haiglate </a:t>
            </a:r>
            <a:r>
              <a:rPr lang="et-EE" b="1" dirty="0" err="1"/>
              <a:t>võrgustumine</a:t>
            </a:r>
            <a:endParaRPr lang="et-EE" b="1" dirty="0"/>
          </a:p>
        </p:txBody>
      </p:sp>
      <p:sp>
        <p:nvSpPr>
          <p:cNvPr id="3" name="Sisu kohatäide 2"/>
          <p:cNvSpPr>
            <a:spLocks noGrp="1"/>
          </p:cNvSpPr>
          <p:nvPr>
            <p:ph idx="1"/>
          </p:nvPr>
        </p:nvSpPr>
        <p:spPr>
          <a:xfrm>
            <a:off x="838200" y="1570893"/>
            <a:ext cx="10515600" cy="4654062"/>
          </a:xfrm>
        </p:spPr>
        <p:txBody>
          <a:bodyPr>
            <a:normAutofit fontScale="92500" lnSpcReduction="10000"/>
          </a:bodyPr>
          <a:lstStyle/>
          <a:p>
            <a:pPr marL="0" indent="0" fontAlgn="base">
              <a:buNone/>
            </a:pPr>
            <a:r>
              <a:rPr lang="et-EE" b="0" i="0" dirty="0">
                <a:solidFill>
                  <a:srgbClr val="333333"/>
                </a:solidFill>
                <a:effectLst/>
                <a:latin typeface="Tahoma" panose="020B0604030504040204" pitchFamily="34" charset="0"/>
              </a:rPr>
              <a:t>Haiglate omavahelise koostöö parandamiseks on käimas haiglate </a:t>
            </a:r>
            <a:r>
              <a:rPr lang="et-EE" b="0" i="0" dirty="0" err="1">
                <a:solidFill>
                  <a:srgbClr val="333333"/>
                </a:solidFill>
                <a:effectLst/>
                <a:latin typeface="Tahoma" panose="020B0604030504040204" pitchFamily="34" charset="0"/>
              </a:rPr>
              <a:t>võrgustumise</a:t>
            </a:r>
            <a:r>
              <a:rPr lang="et-EE" b="0" i="0" dirty="0">
                <a:solidFill>
                  <a:srgbClr val="333333"/>
                </a:solidFill>
                <a:effectLst/>
                <a:latin typeface="Tahoma" panose="020B0604030504040204" pitchFamily="34" charset="0"/>
              </a:rPr>
              <a:t> protsess, mis võib väljenduda:</a:t>
            </a:r>
          </a:p>
          <a:p>
            <a:pPr fontAlgn="base"/>
            <a:r>
              <a:rPr lang="et-EE" b="0" i="0" dirty="0">
                <a:solidFill>
                  <a:srgbClr val="333333"/>
                </a:solidFill>
                <a:effectLst/>
                <a:latin typeface="Tahoma" panose="020B0604030504040204" pitchFamily="34" charset="0"/>
              </a:rPr>
              <a:t>koostöökokkulepetes;</a:t>
            </a:r>
          </a:p>
          <a:p>
            <a:pPr fontAlgn="base"/>
            <a:r>
              <a:rPr lang="et-EE" b="0" i="0" dirty="0">
                <a:solidFill>
                  <a:srgbClr val="333333"/>
                </a:solidFill>
                <a:effectLst/>
                <a:latin typeface="Tahoma" panose="020B0604030504040204" pitchFamily="34" charset="0"/>
              </a:rPr>
              <a:t>vastastikuses esindatuses haiglate nõukogudes jt haigla juhtimisstruktuurides;</a:t>
            </a:r>
          </a:p>
          <a:p>
            <a:pPr fontAlgn="base"/>
            <a:r>
              <a:rPr lang="et-EE" b="0" i="0" dirty="0" err="1">
                <a:solidFill>
                  <a:srgbClr val="333333"/>
                </a:solidFill>
                <a:effectLst/>
                <a:latin typeface="Tahoma" panose="020B0604030504040204" pitchFamily="34" charset="0"/>
              </a:rPr>
              <a:t>juriidlilise</a:t>
            </a:r>
            <a:r>
              <a:rPr lang="et-EE" b="0" i="0" dirty="0">
                <a:solidFill>
                  <a:srgbClr val="333333"/>
                </a:solidFill>
                <a:effectLst/>
                <a:latin typeface="Tahoma" panose="020B0604030504040204" pitchFamily="34" charset="0"/>
              </a:rPr>
              <a:t> konsolideerumisena (st üks haigla omandab enamusosaluse teises haiglas või osaleb sihtasutuse loomises).</a:t>
            </a:r>
          </a:p>
          <a:p>
            <a:pPr fontAlgn="base"/>
            <a:r>
              <a:rPr lang="et-EE" b="0" i="0" u="sng" dirty="0">
                <a:solidFill>
                  <a:srgbClr val="333333"/>
                </a:solidFill>
                <a:effectLst/>
                <a:latin typeface="Tahoma" panose="020B0604030504040204" pitchFamily="34" charset="0"/>
              </a:rPr>
              <a:t>Võrgustamise eesmärk ei ole eriarstiabi koondamine Tallinna ja Tartusse, vaid maakonnahaiglate meditsiinilise ja majandusliku jätkusuutlikkuse tagamise kaudu kõigi Eesti piirkondade elanikele ühtlase eriarstiabi kättesaadavuse tagamine</a:t>
            </a:r>
            <a:r>
              <a:rPr lang="et-EE" b="0" i="0" dirty="0">
                <a:solidFill>
                  <a:srgbClr val="333333"/>
                </a:solidFill>
                <a:effectLst/>
                <a:latin typeface="Tahoma" panose="020B0604030504040204" pitchFamily="34" charset="0"/>
              </a:rPr>
              <a:t>. </a:t>
            </a:r>
          </a:p>
          <a:p>
            <a:pPr fontAlgn="base"/>
            <a:r>
              <a:rPr lang="et-EE" dirty="0">
                <a:solidFill>
                  <a:srgbClr val="333333"/>
                </a:solidFill>
                <a:latin typeface="Tahoma" panose="020B0604030504040204" pitchFamily="34" charset="0"/>
              </a:rPr>
              <a:t>2019 aastal on haiglate võrgustamine peatatud</a:t>
            </a:r>
            <a:endParaRPr lang="et-EE" b="0" i="0" dirty="0">
              <a:solidFill>
                <a:srgbClr val="333333"/>
              </a:solidFill>
              <a:effectLst/>
              <a:latin typeface="Tahoma" panose="020B0604030504040204" pitchFamily="34" charset="0"/>
            </a:endParaRPr>
          </a:p>
          <a:p>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696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1"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10828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b="1" dirty="0"/>
              <a:t>Haiglate </a:t>
            </a:r>
            <a:r>
              <a:rPr lang="et-EE" b="1" dirty="0" err="1"/>
              <a:t>võrgustumise</a:t>
            </a:r>
            <a:r>
              <a:rPr lang="et-EE" b="1" dirty="0"/>
              <a:t> plaan</a:t>
            </a:r>
          </a:p>
        </p:txBody>
      </p:sp>
      <p:pic>
        <p:nvPicPr>
          <p:cNvPr id="4" name="Sisu kohatäide 3"/>
          <p:cNvPicPr>
            <a:picLocks noGrp="1" noChangeAspect="1"/>
          </p:cNvPicPr>
          <p:nvPr>
            <p:ph idx="1"/>
          </p:nvPr>
        </p:nvPicPr>
        <p:blipFill>
          <a:blip r:embed="rId2"/>
          <a:stretch>
            <a:fillRect/>
          </a:stretch>
        </p:blipFill>
        <p:spPr>
          <a:xfrm>
            <a:off x="2407764" y="1825625"/>
            <a:ext cx="7376471" cy="4351338"/>
          </a:xfrm>
          <a:prstGeom prst="rect">
            <a:avLst/>
          </a:prstGeom>
        </p:spPr>
      </p:pic>
      <p:pic>
        <p:nvPicPr>
          <p:cNvPr id="5" name="Picture 3" descr="C:\Users\kristim\Documents\HELP\HELP (1)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31168"/>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7065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83054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927100" y="276225"/>
            <a:ext cx="10515600" cy="1325563"/>
          </a:xfrm>
        </p:spPr>
        <p:txBody>
          <a:bodyPr>
            <a:normAutofit/>
          </a:bodyPr>
          <a:lstStyle/>
          <a:p>
            <a:r>
              <a:rPr lang="et-EE" sz="6000" b="1" dirty="0" err="1"/>
              <a:t>Digiregistratuur</a:t>
            </a:r>
            <a:r>
              <a:rPr lang="et-EE" sz="6000" b="1" dirty="0"/>
              <a:t> , juuli 2019</a:t>
            </a:r>
          </a:p>
        </p:txBody>
      </p:sp>
      <p:sp>
        <p:nvSpPr>
          <p:cNvPr id="3" name="Sisu kohatäide 2"/>
          <p:cNvSpPr>
            <a:spLocks noGrp="1"/>
          </p:cNvSpPr>
          <p:nvPr>
            <p:ph idx="1"/>
          </p:nvPr>
        </p:nvSpPr>
        <p:spPr/>
        <p:txBody>
          <a:bodyPr>
            <a:normAutofit lnSpcReduction="10000"/>
          </a:bodyPr>
          <a:lstStyle/>
          <a:p>
            <a:r>
              <a:rPr lang="et-EE" b="0" i="0" dirty="0">
                <a:solidFill>
                  <a:srgbClr val="333333"/>
                </a:solidFill>
                <a:effectLst/>
                <a:latin typeface="Merriweather"/>
              </a:rPr>
              <a:t>Üleriigiline </a:t>
            </a:r>
            <a:r>
              <a:rPr lang="et-EE" b="0" i="0" dirty="0" err="1">
                <a:solidFill>
                  <a:srgbClr val="333333"/>
                </a:solidFill>
                <a:effectLst/>
                <a:latin typeface="Merriweather"/>
              </a:rPr>
              <a:t>digiregistratuur</a:t>
            </a:r>
            <a:r>
              <a:rPr lang="et-EE" b="0" i="0" dirty="0">
                <a:solidFill>
                  <a:srgbClr val="333333"/>
                </a:solidFill>
                <a:effectLst/>
                <a:latin typeface="Merriweather"/>
              </a:rPr>
              <a:t> on lahendus riiklikus patsiendiportaalis, kus inimene saab ühes vaates broneerida, tühistada ja muuta eriarsti (va perearstide) esmaseid vastuvõtuaegu kõikide </a:t>
            </a:r>
            <a:r>
              <a:rPr lang="et-EE" b="1" i="0" dirty="0" err="1">
                <a:solidFill>
                  <a:srgbClr val="333333"/>
                </a:solidFill>
                <a:effectLst/>
                <a:latin typeface="Merriweather"/>
              </a:rPr>
              <a:t>lahendusegaliidestunud</a:t>
            </a:r>
            <a:r>
              <a:rPr lang="et-EE" b="1" i="0" dirty="0">
                <a:solidFill>
                  <a:srgbClr val="333333"/>
                </a:solidFill>
                <a:effectLst/>
                <a:latin typeface="Merriweather"/>
              </a:rPr>
              <a:t> tervishoiuasutustes</a:t>
            </a:r>
            <a:r>
              <a:rPr lang="et-EE" b="0" i="0" dirty="0">
                <a:solidFill>
                  <a:srgbClr val="333333"/>
                </a:solidFill>
                <a:effectLst/>
                <a:latin typeface="Merriweather"/>
              </a:rPr>
              <a:t>. </a:t>
            </a:r>
          </a:p>
          <a:p>
            <a:r>
              <a:rPr lang="et-EE" b="0" i="0" dirty="0">
                <a:solidFill>
                  <a:srgbClr val="333333"/>
                </a:solidFill>
                <a:effectLst/>
                <a:latin typeface="Merriweather"/>
              </a:rPr>
              <a:t>Lahenduse I etapis on fookuses eriarstile (va </a:t>
            </a:r>
            <a:r>
              <a:rPr lang="et-EE" b="0" i="0" dirty="0" err="1">
                <a:solidFill>
                  <a:srgbClr val="333333"/>
                </a:solidFill>
                <a:effectLst/>
                <a:latin typeface="Merriweather"/>
              </a:rPr>
              <a:t>perearstile,hambaarstile</a:t>
            </a:r>
            <a:r>
              <a:rPr lang="et-EE" b="0" i="0" dirty="0">
                <a:solidFill>
                  <a:srgbClr val="333333"/>
                </a:solidFill>
                <a:effectLst/>
                <a:latin typeface="Merriweather"/>
              </a:rPr>
              <a:t>) vastuvõtuaja broneerimine. </a:t>
            </a:r>
          </a:p>
          <a:p>
            <a:r>
              <a:rPr lang="et-EE" b="0" i="0" dirty="0">
                <a:solidFill>
                  <a:srgbClr val="333333"/>
                </a:solidFill>
                <a:effectLst/>
                <a:latin typeface="Merriweather"/>
              </a:rPr>
              <a:t>Tulevikus võib lisanduda ka perearstile, hambaarstile broneerimine juhul, kui teenuse </a:t>
            </a:r>
            <a:r>
              <a:rPr lang="et-EE" b="0" i="0" dirty="0" err="1">
                <a:solidFill>
                  <a:srgbClr val="333333"/>
                </a:solidFill>
                <a:effectLst/>
                <a:latin typeface="Merriweather"/>
              </a:rPr>
              <a:t>osutaja</a:t>
            </a:r>
            <a:r>
              <a:rPr lang="et-EE" b="0" i="0" dirty="0">
                <a:solidFill>
                  <a:srgbClr val="333333"/>
                </a:solidFill>
                <a:effectLst/>
                <a:latin typeface="Merriweather"/>
              </a:rPr>
              <a:t> on üleriigilise </a:t>
            </a:r>
            <a:r>
              <a:rPr lang="et-EE" b="0" i="0" dirty="0" err="1">
                <a:solidFill>
                  <a:srgbClr val="333333"/>
                </a:solidFill>
                <a:effectLst/>
                <a:latin typeface="Merriweather"/>
              </a:rPr>
              <a:t>digiregistratuuriga</a:t>
            </a:r>
            <a:r>
              <a:rPr lang="et-EE" b="0" i="0" dirty="0">
                <a:solidFill>
                  <a:srgbClr val="333333"/>
                </a:solidFill>
                <a:effectLst/>
                <a:latin typeface="Merriweather"/>
              </a:rPr>
              <a:t> liitunud. Lahendus on loodud piisavalt paindlikuna edasiste </a:t>
            </a:r>
            <a:r>
              <a:rPr lang="et-EE" b="0" i="0" dirty="0" err="1">
                <a:solidFill>
                  <a:srgbClr val="333333"/>
                </a:solidFill>
                <a:effectLst/>
                <a:latin typeface="Merriweather"/>
              </a:rPr>
              <a:t>liidestumise</a:t>
            </a:r>
            <a:r>
              <a:rPr lang="et-EE" b="0" i="0" dirty="0">
                <a:solidFill>
                  <a:srgbClr val="333333"/>
                </a:solidFill>
                <a:effectLst/>
                <a:latin typeface="Merriweather"/>
              </a:rPr>
              <a:t> ja arenduste vaatest.</a:t>
            </a:r>
            <a:endParaRPr lang="et-EE" dirty="0"/>
          </a:p>
        </p:txBody>
      </p:sp>
      <p:pic>
        <p:nvPicPr>
          <p:cNvPr id="4" name="Picture 3" descr="C:\Users\kristim\Documents\HELP\HELP (1)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716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58449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rmAutofit fontScale="90000"/>
          </a:bodyPr>
          <a:lstStyle/>
          <a:p>
            <a:r>
              <a:rPr lang="et-EE" sz="6700" b="1" dirty="0"/>
              <a:t>E-surmasündmus, juuli 2019</a:t>
            </a:r>
            <a:br>
              <a:rPr lang="et-EE" sz="6700" b="1" dirty="0"/>
            </a:br>
            <a:r>
              <a:rPr lang="et-EE" sz="2700" b="1" dirty="0"/>
              <a:t>(</a:t>
            </a:r>
            <a:r>
              <a:rPr lang="fi-FI" sz="2700" dirty="0" err="1">
                <a:hlinkClick r:id="rId2" tooltip="Tervise ja Heaolu Infosüsteemide Keskus"/>
              </a:rPr>
              <a:t>Tervise</a:t>
            </a:r>
            <a:r>
              <a:rPr lang="fi-FI" sz="2700" dirty="0">
                <a:hlinkClick r:id="rId2" tooltip="Tervise ja Heaolu Infosüsteemide Keskus"/>
              </a:rPr>
              <a:t> ja </a:t>
            </a:r>
            <a:r>
              <a:rPr lang="fi-FI" sz="2700" dirty="0" err="1">
                <a:hlinkClick r:id="rId2" tooltip="Tervise ja Heaolu Infosüsteemide Keskus"/>
              </a:rPr>
              <a:t>Heaolu</a:t>
            </a:r>
            <a:r>
              <a:rPr lang="fi-FI" sz="2700" dirty="0">
                <a:hlinkClick r:id="rId2" tooltip="Tervise ja Heaolu Infosüsteemide Keskus"/>
              </a:rPr>
              <a:t> </a:t>
            </a:r>
            <a:r>
              <a:rPr lang="fi-FI" sz="2700" dirty="0" err="1">
                <a:hlinkClick r:id="rId2" tooltip="Tervise ja Heaolu Infosüsteemide Keskus"/>
              </a:rPr>
              <a:t>Infosüsteemide</a:t>
            </a:r>
            <a:r>
              <a:rPr lang="fi-FI" sz="2700" dirty="0">
                <a:hlinkClick r:id="rId2" tooltip="Tervise ja Heaolu Infosüsteemide Keskus"/>
              </a:rPr>
              <a:t> Keskus</a:t>
            </a:r>
            <a:r>
              <a:rPr lang="et-EE" sz="2700" dirty="0"/>
              <a:t>)</a:t>
            </a:r>
            <a:br>
              <a:rPr lang="fi-FI" sz="2700" dirty="0"/>
            </a:br>
            <a:endParaRPr lang="et-EE" sz="2700" b="1" dirty="0"/>
          </a:p>
        </p:txBody>
      </p:sp>
      <p:sp>
        <p:nvSpPr>
          <p:cNvPr id="3" name="Sisu kohatäide 2"/>
          <p:cNvSpPr>
            <a:spLocks noGrp="1"/>
          </p:cNvSpPr>
          <p:nvPr>
            <p:ph idx="1"/>
          </p:nvPr>
        </p:nvSpPr>
        <p:spPr>
          <a:xfrm>
            <a:off x="838200" y="1825625"/>
            <a:ext cx="10515600" cy="4305544"/>
          </a:xfrm>
        </p:spPr>
        <p:txBody>
          <a:bodyPr>
            <a:normAutofit fontScale="85000" lnSpcReduction="20000"/>
          </a:bodyPr>
          <a:lstStyle/>
          <a:p>
            <a:pPr marL="0" indent="0">
              <a:buNone/>
            </a:pPr>
            <a:r>
              <a:rPr lang="et-EE" b="1" dirty="0">
                <a:solidFill>
                  <a:srgbClr val="333333"/>
                </a:solidFill>
                <a:latin typeface="Merriweather"/>
              </a:rPr>
              <a:t>Projekti eesmärk oli vabastada surnu lähedased surma registreerimise protseduurist</a:t>
            </a:r>
            <a:r>
              <a:rPr lang="et-EE" dirty="0">
                <a:solidFill>
                  <a:srgbClr val="333333"/>
                </a:solidFill>
                <a:latin typeface="Merriweather"/>
              </a:rPr>
              <a:t>.</a:t>
            </a:r>
          </a:p>
          <a:p>
            <a:pPr marL="0" indent="0">
              <a:buNone/>
            </a:pPr>
            <a:endParaRPr lang="et-EE" dirty="0">
              <a:solidFill>
                <a:srgbClr val="333333"/>
              </a:solidFill>
              <a:latin typeface="Merriweather"/>
            </a:endParaRPr>
          </a:p>
          <a:p>
            <a:r>
              <a:rPr lang="et-EE" dirty="0">
                <a:solidFill>
                  <a:srgbClr val="333333"/>
                </a:solidFill>
                <a:latin typeface="Merriweather"/>
              </a:rPr>
              <a:t>Surnu lähedased ei pea enam surma registreerimiseks minema tervishoiuasutusest kohalikku omavalitsusse.</a:t>
            </a:r>
          </a:p>
          <a:p>
            <a:r>
              <a:rPr lang="et-EE" dirty="0">
                <a:solidFill>
                  <a:srgbClr val="333333"/>
                </a:solidFill>
                <a:latin typeface="Merriweather"/>
              </a:rPr>
              <a:t>Kiirema andmevahetusega väldime olukordi, kus lähedased peavad riigile tagasi maksma surnule väljamakstud toetusi ja pensioneid.</a:t>
            </a:r>
          </a:p>
          <a:p>
            <a:r>
              <a:rPr lang="et-EE" dirty="0">
                <a:solidFill>
                  <a:srgbClr val="333333"/>
                </a:solidFill>
                <a:latin typeface="Merriweather"/>
              </a:rPr>
              <a:t>Tervishoiutöötaja ei pea täitma paberil arstlikku surmateatist, kus vea tekkimisel tuleks alustada uue paberiga.</a:t>
            </a:r>
          </a:p>
          <a:p>
            <a:r>
              <a:rPr lang="et-EE" dirty="0">
                <a:solidFill>
                  <a:srgbClr val="333333"/>
                </a:solidFill>
                <a:latin typeface="Merriweather"/>
              </a:rPr>
              <a:t>Elektroonilise andmevahetusega jõuab info kiiremini rahvastikuregistrisse ning surma põhjuste registrisse.</a:t>
            </a:r>
          </a:p>
          <a:p>
            <a:r>
              <a:rPr lang="et-EE" b="1" dirty="0">
                <a:solidFill>
                  <a:srgbClr val="333333"/>
                </a:solidFill>
                <a:latin typeface="Merriweather"/>
              </a:rPr>
              <a:t>Eraldatud toetuse summa:</a:t>
            </a:r>
            <a:r>
              <a:rPr lang="et-EE" dirty="0">
                <a:solidFill>
                  <a:srgbClr val="333333"/>
                </a:solidFill>
                <a:latin typeface="Merriweather"/>
              </a:rPr>
              <a:t> </a:t>
            </a:r>
            <a:r>
              <a:rPr lang="et-EE" dirty="0" err="1">
                <a:solidFill>
                  <a:srgbClr val="333333"/>
                </a:solidFill>
                <a:latin typeface="Merriweather"/>
              </a:rPr>
              <a:t>Rahastuse</a:t>
            </a:r>
            <a:r>
              <a:rPr lang="et-EE" dirty="0">
                <a:solidFill>
                  <a:srgbClr val="333333"/>
                </a:solidFill>
                <a:latin typeface="Merriweather"/>
              </a:rPr>
              <a:t> otsuses oli projekti kogumaksumuseks planeeritud  219 115,00 eurot.</a:t>
            </a:r>
          </a:p>
          <a:p>
            <a:pPr marL="0" indent="0">
              <a:buNone/>
            </a:pPr>
            <a:endParaRPr lang="et-EE" dirty="0"/>
          </a:p>
        </p:txBody>
      </p:sp>
      <p:pic>
        <p:nvPicPr>
          <p:cNvPr id="4" name="Picture 3" descr="C:\Users\kristim\Documents\HELP\HELP (1)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31167"/>
            <a:ext cx="1582613" cy="726831"/>
          </a:xfrm>
          <a:prstGeom prst="rect">
            <a:avLst/>
          </a:prstGeom>
          <a:noFill/>
          <a:extLst>
            <a:ext uri="{909E8E84-426E-40DD-AFC4-6F175D3DCCD1}">
              <a14:hiddenFill xmlns:a14="http://schemas.microsoft.com/office/drawing/2010/main">
                <a:solidFill>
                  <a:srgbClr val="FFFFFF"/>
                </a:solidFill>
              </a14:hiddenFill>
            </a:ext>
          </a:extLst>
        </p:spPr>
      </p:pic>
      <p:pic>
        <p:nvPicPr>
          <p:cNvPr id="727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79855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838200" y="2039814"/>
            <a:ext cx="10515600" cy="1359877"/>
          </a:xfrm>
        </p:spPr>
        <p:txBody>
          <a:bodyPr>
            <a:normAutofit/>
          </a:bodyPr>
          <a:lstStyle/>
          <a:p>
            <a:r>
              <a:rPr lang="et-EE" sz="4000" dirty="0">
                <a:solidFill>
                  <a:srgbClr val="404040"/>
                </a:solidFill>
                <a:latin typeface="Helvetica neue"/>
              </a:rPr>
              <a:t>“</a:t>
            </a:r>
            <a:r>
              <a:rPr lang="et-EE" sz="4000" b="1" dirty="0">
                <a:solidFill>
                  <a:srgbClr val="404040"/>
                </a:solidFill>
                <a:latin typeface="Helvetica neue"/>
              </a:rPr>
              <a:t>Tervis pole kõik, kuid kõik pole miski ilma   terviseta!“ (</a:t>
            </a:r>
            <a:r>
              <a:rPr lang="et-EE" sz="4000" b="1" dirty="0" err="1">
                <a:solidFill>
                  <a:srgbClr val="404040"/>
                </a:solidFill>
                <a:latin typeface="Helvetica neue"/>
              </a:rPr>
              <a:t>Shoppenhauer</a:t>
            </a:r>
            <a:r>
              <a:rPr lang="et-EE" sz="4000" b="1" dirty="0">
                <a:solidFill>
                  <a:srgbClr val="404040"/>
                </a:solidFill>
                <a:latin typeface="Helvetica neue"/>
              </a:rPr>
              <a:t>)</a:t>
            </a:r>
            <a:endParaRPr lang="et-EE" sz="4000"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42647" y="1582615"/>
            <a:ext cx="94488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47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300" y="147271"/>
            <a:ext cx="1584325"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47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7713" y="0"/>
            <a:ext cx="2554287"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475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2500" y="4407877"/>
            <a:ext cx="5207000" cy="1148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8714907"/>
      </p:ext>
    </p:extLst>
  </p:cSld>
  <p:clrMapOvr>
    <a:masterClrMapping/>
  </p:clrMapOvr>
</p:sld>
</file>

<file path=ppt/theme/theme1.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i kujundus">
  <a:themeElements>
    <a:clrScheme name="Violetne">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egeldu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2014</TotalTime>
  <Words>4858</Words>
  <Application>Microsoft Macintosh PowerPoint</Application>
  <PresentationFormat>Widescreen</PresentationFormat>
  <Paragraphs>304</Paragraphs>
  <Slides>76</Slides>
  <Notes>0</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76</vt:i4>
      </vt:variant>
    </vt:vector>
  </HeadingPairs>
  <TitlesOfParts>
    <vt:vector size="92" baseType="lpstr">
      <vt:lpstr>Arial</vt:lpstr>
      <vt:lpstr>Arial Black</vt:lpstr>
      <vt:lpstr>Calibri</vt:lpstr>
      <vt:lpstr>Calibri Light</vt:lpstr>
      <vt:lpstr>Georgia</vt:lpstr>
      <vt:lpstr>Gotham</vt:lpstr>
      <vt:lpstr>Helvetica neue</vt:lpstr>
      <vt:lpstr>inherit</vt:lpstr>
      <vt:lpstr>lato</vt:lpstr>
      <vt:lpstr>Merriweather</vt:lpstr>
      <vt:lpstr>open sans</vt:lpstr>
      <vt:lpstr>open sans</vt:lpstr>
      <vt:lpstr>Tahoma</vt:lpstr>
      <vt:lpstr>Times New Roman</vt:lpstr>
      <vt:lpstr>Office'i kujundus</vt:lpstr>
      <vt:lpstr>1_Office'i kujundus</vt:lpstr>
      <vt:lpstr>PowerPoint Presentation</vt:lpstr>
      <vt:lpstr> Tervishoiuteenuste korraldamine Eestis </vt:lpstr>
      <vt:lpstr>Tervishoid     (allikas https://arhiiv.saartehaal.ee/2014/04/05/)</vt:lpstr>
      <vt:lpstr>Sotsiaalministeerium  </vt:lpstr>
      <vt:lpstr> SoM tegevusvaldkonnad</vt:lpstr>
      <vt:lpstr> SoM allasutused</vt:lpstr>
      <vt:lpstr>Tervishoid</vt:lpstr>
      <vt:lpstr>Tervishoid</vt:lpstr>
      <vt:lpstr>Tervisesüsteemi arendamise osakond</vt:lpstr>
      <vt:lpstr>Tervishoid</vt:lpstr>
      <vt:lpstr>Tervishoid</vt:lpstr>
      <vt:lpstr>Tervishoid</vt:lpstr>
      <vt:lpstr>Eesti Haigekassa </vt:lpstr>
      <vt:lpstr>Haigekassa strateegilised eesmärgid 2021. aastani:</vt:lpstr>
      <vt:lpstr>Haigekassa tegevust reguleerivad seadused</vt:lpstr>
      <vt:lpstr>Haigekassa kululiigid</vt:lpstr>
      <vt:lpstr>Kes maksab tervishoiuteenuse  eest? </vt:lpstr>
      <vt:lpstr>Tervishoiusüsteemi rahastamine</vt:lpstr>
      <vt:lpstr>Ravikindlustatud inimese ravikulud tasub haigekassa. </vt:lpstr>
      <vt:lpstr>Ravikindlustus</vt:lpstr>
      <vt:lpstr>Haigekassa leping</vt:lpstr>
      <vt:lpstr>  Rahastatavate tervishoiuteenuste loetelu uuendatakse  Eesti Haigekassa poolt  igal aastal koostöös erialaühenduste ja haiglatega.   </vt:lpstr>
      <vt:lpstr>Haigekassa 2019 aasta eelarve  on 1,5  miljardit eurot ! </vt:lpstr>
      <vt:lpstr>Nt. Üldarstiabi.  § 2. Kindlustatud isiku pearaha. (1) Pearaha on tasu, mida haigekassa maksab perearstile perearsti nimistusse kantud kindlustatud isikule vajalike tervishoiuteenuste osutamise kulude katmiseks. </vt:lpstr>
      <vt:lpstr>Eriarstiabi erialad</vt:lpstr>
      <vt:lpstr>Eriarstiabi erialad</vt:lpstr>
      <vt:lpstr>Eriarstide erialade lisapädevused on: </vt:lpstr>
      <vt:lpstr>Eriarstiabi erialade ja erialade lisapädevuste  loetelu </vt:lpstr>
      <vt:lpstr>Õendusabi erialade loetelu </vt:lpstr>
      <vt:lpstr>Tervise infosüsteem</vt:lpstr>
      <vt:lpstr> Tervise infosüsteemi vastutav töötleja ja    volitatud töötleja </vt:lpstr>
      <vt:lpstr> Tervishoiuteenuse osutaja  andmeandjana </vt:lpstr>
      <vt:lpstr>Arsti- ja õendusabi </vt:lpstr>
      <vt:lpstr>Hambaravi</vt:lpstr>
      <vt:lpstr>Alates 1. jaanuarist 2018 saavad kõik täiskasvanud ravikindlustusega inimesed aastas 40 eurot hambaravihüvitist, kusjuures patsient ise tasub vähemalt 50% arvest.  </vt:lpstr>
      <vt:lpstr>Tasuta hambaravi vältimatu abi korral </vt:lpstr>
      <vt:lpstr>Ravimid. Ravimite kompensatsioon</vt:lpstr>
      <vt:lpstr>Meditsiiniseadmed</vt:lpstr>
      <vt:lpstr>Meditsiiniseadmed</vt:lpstr>
      <vt:lpstr>Meditsiiniseadmed</vt:lpstr>
      <vt:lpstr>Haiguste ennetus</vt:lpstr>
      <vt:lpstr>Euroopa ravikindlustuskaart</vt:lpstr>
      <vt:lpstr>Euroopa ravikindlustuskaardiga saab vajaminevat arstiabi järgmistest riikides:</vt:lpstr>
      <vt:lpstr> Tervishoiuteenuste korraldamise seadus </vt:lpstr>
      <vt:lpstr>§ 5.  Vältimatu abi mõiste </vt:lpstr>
      <vt:lpstr>§ 6.  Vältimatu abi osutamine </vt:lpstr>
      <vt:lpstr>Kiirabi</vt:lpstr>
      <vt:lpstr>Kes ja kuidas osutavad kiirabiteenust?</vt:lpstr>
      <vt:lpstr>Kiirabi</vt:lpstr>
      <vt:lpstr>Perearsti nõuandetelefon 24/7</vt:lpstr>
      <vt:lpstr>Perearsti nõuandetelefon on  abiks, kui: </vt:lpstr>
      <vt:lpstr>Kõne hind perearsti nõuandetelefonile</vt:lpstr>
      <vt:lpstr>Üldarstiabi  </vt:lpstr>
      <vt:lpstr>Perearsti nimistu</vt:lpstr>
      <vt:lpstr>Esmatasandi tervisekeskus</vt:lpstr>
      <vt:lpstr>ETTK võrgustik ja perearstiteenuse  kättesaadavust  toetav taristu</vt:lpstr>
      <vt:lpstr>Esmatasandi tervisekeskused</vt:lpstr>
      <vt:lpstr>Eriarstiabi </vt:lpstr>
      <vt:lpstr>Eriarstiabi jaguneb omakorda kolmeks –  ambulatoorne, päeva- ja statsionaarne ravi.</vt:lpstr>
      <vt:lpstr>Haigla liikide nõuded</vt:lpstr>
      <vt:lpstr>Haiglavõrgu arengukava  Eestis</vt:lpstr>
      <vt:lpstr>PowerPoint Presentation</vt:lpstr>
      <vt:lpstr>PIIRKONDLIK HAIGLA  </vt:lpstr>
      <vt:lpstr>Üldhaigla</vt:lpstr>
      <vt:lpstr>Üldhaigla</vt:lpstr>
      <vt:lpstr>Üldhaigla</vt:lpstr>
      <vt:lpstr>Keskhaigla</vt:lpstr>
      <vt:lpstr>Keskhaigla </vt:lpstr>
      <vt:lpstr>Kohalik haigla   </vt:lpstr>
      <vt:lpstr>Taastusravihaigla  </vt:lpstr>
      <vt:lpstr>Õendushaigla</vt:lpstr>
      <vt:lpstr>Haiglate võrgustumine</vt:lpstr>
      <vt:lpstr>Haiglate võrgustumise plaan</vt:lpstr>
      <vt:lpstr>Digiregistratuur , juuli 2019</vt:lpstr>
      <vt:lpstr>E-surmasündmus, juuli 2019 (Tervise ja Heaolu Infosüsteemide Keskus) </vt:lpstr>
      <vt:lpstr>“Tervis pole kõik, kuid kõik pole miski ilma   terviseta!“ (Shoppenhauer)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PowerPointi esitlus</dc:title>
  <dc:creator>Maire Raidvere</dc:creator>
  <cp:lastModifiedBy>Piret Tamme</cp:lastModifiedBy>
  <cp:revision>138</cp:revision>
  <dcterms:created xsi:type="dcterms:W3CDTF">2019-04-02T09:49:03Z</dcterms:created>
  <dcterms:modified xsi:type="dcterms:W3CDTF">2021-02-05T11:02:27Z</dcterms:modified>
</cp:coreProperties>
</file>