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 id="279" r:id="rId25"/>
    <p:sldId id="273" r:id="rId26"/>
    <p:sldId id="281" r:id="rId27"/>
    <p:sldId id="280" r:id="rId28"/>
    <p:sldId id="283" r:id="rId29"/>
    <p:sldId id="261" r:id="rId30"/>
    <p:sldId id="260" r:id="rId3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D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4" autoAdjust="0"/>
    <p:restoredTop sz="94660"/>
  </p:normalViewPr>
  <p:slideViewPr>
    <p:cSldViewPr snapToGrid="0">
      <p:cViewPr varScale="1">
        <p:scale>
          <a:sx n="227" d="100"/>
          <a:sy n="227" d="100"/>
        </p:scale>
        <p:origin x="57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37D30E-D108-431B-B843-C8BCA458B733}"/>
              </a:ext>
            </a:extLst>
          </p:cNvPr>
          <p:cNvSpPr>
            <a:spLocks noGrp="1"/>
          </p:cNvSpPr>
          <p:nvPr>
            <p:ph type="ctrTitle"/>
          </p:nvPr>
        </p:nvSpPr>
        <p:spPr>
          <a:xfrm>
            <a:off x="1524000" y="1122363"/>
            <a:ext cx="9144000" cy="2387600"/>
          </a:xfrm>
        </p:spPr>
        <p:txBody>
          <a:bodyPr anchor="b"/>
          <a:lstStyle>
            <a:lvl1pPr algn="ctr">
              <a:defRPr sz="6000"/>
            </a:lvl1pPr>
          </a:lstStyle>
          <a:p>
            <a:r>
              <a:rPr lang="et-EE"/>
              <a:t>Muutke tiitli laadi</a:t>
            </a:r>
            <a:endParaRPr lang="fi-FI"/>
          </a:p>
        </p:txBody>
      </p:sp>
      <p:sp>
        <p:nvSpPr>
          <p:cNvPr id="3" name="Alaotsikko 2">
            <a:extLst>
              <a:ext uri="{FF2B5EF4-FFF2-40B4-BE49-F238E27FC236}">
                <a16:creationId xmlns:a16="http://schemas.microsoft.com/office/drawing/2014/main" id="{F7FA7960-E879-4857-AD85-74B2794CBD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laadi muutmiseks</a:t>
            </a:r>
            <a:endParaRPr lang="fi-FI"/>
          </a:p>
        </p:txBody>
      </p:sp>
      <p:sp>
        <p:nvSpPr>
          <p:cNvPr id="4" name="Päivämäärän paikkamerkki 3">
            <a:extLst>
              <a:ext uri="{FF2B5EF4-FFF2-40B4-BE49-F238E27FC236}">
                <a16:creationId xmlns:a16="http://schemas.microsoft.com/office/drawing/2014/main" id="{2C8A9982-4A74-4477-AF52-EFFFB8E95C8F}"/>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1F0F0F82-859D-434A-9768-6A546F6A69B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A5389AC-85EE-4510-B4A9-2F2D98C3E9B6}"/>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1571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4225CC-9B4B-478D-8C6E-8D734060BD34}"/>
              </a:ext>
            </a:extLst>
          </p:cNvPr>
          <p:cNvSpPr>
            <a:spLocks noGrp="1"/>
          </p:cNvSpPr>
          <p:nvPr>
            <p:ph type="title"/>
          </p:nvPr>
        </p:nvSpPr>
        <p:spPr/>
        <p:txBody>
          <a:bodyPr/>
          <a:lstStyle/>
          <a:p>
            <a:r>
              <a:rPr lang="et-EE"/>
              <a:t>Muutke tiitli laadi</a:t>
            </a:r>
            <a:endParaRPr lang="fi-FI"/>
          </a:p>
        </p:txBody>
      </p:sp>
      <p:sp>
        <p:nvSpPr>
          <p:cNvPr id="3" name="Sisällön paikkamerkki 2">
            <a:extLst>
              <a:ext uri="{FF2B5EF4-FFF2-40B4-BE49-F238E27FC236}">
                <a16:creationId xmlns:a16="http://schemas.microsoft.com/office/drawing/2014/main" id="{3E40CBC4-EEF0-49FB-A3F7-D3858522932D}"/>
              </a:ext>
            </a:extLst>
          </p:cNvPr>
          <p:cNvSpPr>
            <a:spLocks noGrp="1"/>
          </p:cNvSpPr>
          <p:nvPr>
            <p:ph idx="1"/>
          </p:nvPr>
        </p:nvSpPr>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6CC127EC-B1D7-4689-A05F-956171F61517}"/>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3B8FA72E-42BC-4755-93F0-9FB69DA7D71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CC01DD-1039-4E2D-A35F-EC1390F99B54}"/>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21256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51392C-ECFC-4117-B498-66E7DCE23246}"/>
              </a:ext>
            </a:extLst>
          </p:cNvPr>
          <p:cNvSpPr>
            <a:spLocks noGrp="1"/>
          </p:cNvSpPr>
          <p:nvPr>
            <p:ph type="title"/>
          </p:nvPr>
        </p:nvSpPr>
        <p:spPr>
          <a:xfrm>
            <a:off x="831850" y="1709738"/>
            <a:ext cx="10515600" cy="2852737"/>
          </a:xfrm>
        </p:spPr>
        <p:txBody>
          <a:bodyPr anchor="b"/>
          <a:lstStyle>
            <a:lvl1pPr>
              <a:defRPr sz="6000"/>
            </a:lvl1pPr>
          </a:lstStyle>
          <a:p>
            <a:r>
              <a:rPr lang="et-EE"/>
              <a:t>Muutke tiitli laadi</a:t>
            </a:r>
            <a:endParaRPr lang="fi-FI"/>
          </a:p>
        </p:txBody>
      </p:sp>
      <p:sp>
        <p:nvSpPr>
          <p:cNvPr id="3" name="Tekstin paikkamerkki 2">
            <a:extLst>
              <a:ext uri="{FF2B5EF4-FFF2-40B4-BE49-F238E27FC236}">
                <a16:creationId xmlns:a16="http://schemas.microsoft.com/office/drawing/2014/main" id="{64C5AB02-0227-4CDF-BAFE-B65A7C2FA6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Muutke teksti laade</a:t>
            </a:r>
          </a:p>
        </p:txBody>
      </p:sp>
      <p:sp>
        <p:nvSpPr>
          <p:cNvPr id="4" name="Päivämäärän paikkamerkki 3">
            <a:extLst>
              <a:ext uri="{FF2B5EF4-FFF2-40B4-BE49-F238E27FC236}">
                <a16:creationId xmlns:a16="http://schemas.microsoft.com/office/drawing/2014/main" id="{2EE03B96-026F-4A98-9F9F-4FA0FE420042}"/>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CB3984F1-4AB0-4370-9D0F-D52368F75B7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CEA6BB9-CDD4-4D68-9FA1-E889D17EBAC1}"/>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2386971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3E8EF4-2B32-4999-B4E1-112A81A1C75D}"/>
              </a:ext>
            </a:extLst>
          </p:cNvPr>
          <p:cNvSpPr>
            <a:spLocks noGrp="1"/>
          </p:cNvSpPr>
          <p:nvPr>
            <p:ph type="title"/>
          </p:nvPr>
        </p:nvSpPr>
        <p:spPr/>
        <p:txBody>
          <a:bodyPr/>
          <a:lstStyle/>
          <a:p>
            <a:r>
              <a:rPr lang="et-EE"/>
              <a:t>Muutke tiitli laadi</a:t>
            </a:r>
            <a:endParaRPr lang="fi-FI"/>
          </a:p>
        </p:txBody>
      </p:sp>
      <p:sp>
        <p:nvSpPr>
          <p:cNvPr id="3" name="Sisällön paikkamerkki 2">
            <a:extLst>
              <a:ext uri="{FF2B5EF4-FFF2-40B4-BE49-F238E27FC236}">
                <a16:creationId xmlns:a16="http://schemas.microsoft.com/office/drawing/2014/main" id="{E2781507-698B-4660-A362-73DE9474D2F2}"/>
              </a:ext>
            </a:extLst>
          </p:cNvPr>
          <p:cNvSpPr>
            <a:spLocks noGrp="1"/>
          </p:cNvSpPr>
          <p:nvPr>
            <p:ph sz="half" idx="1"/>
          </p:nvPr>
        </p:nvSpPr>
        <p:spPr>
          <a:xfrm>
            <a:off x="838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Sisällön paikkamerkki 3">
            <a:extLst>
              <a:ext uri="{FF2B5EF4-FFF2-40B4-BE49-F238E27FC236}">
                <a16:creationId xmlns:a16="http://schemas.microsoft.com/office/drawing/2014/main" id="{9931B712-C9D6-4B64-A85B-4A25E47B318F}"/>
              </a:ext>
            </a:extLst>
          </p:cNvPr>
          <p:cNvSpPr>
            <a:spLocks noGrp="1"/>
          </p:cNvSpPr>
          <p:nvPr>
            <p:ph sz="half" idx="2"/>
          </p:nvPr>
        </p:nvSpPr>
        <p:spPr>
          <a:xfrm>
            <a:off x="6172200" y="1825625"/>
            <a:ext cx="5181600" cy="435133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5" name="Päivämäärän paikkamerkki 4">
            <a:extLst>
              <a:ext uri="{FF2B5EF4-FFF2-40B4-BE49-F238E27FC236}">
                <a16:creationId xmlns:a16="http://schemas.microsoft.com/office/drawing/2014/main" id="{82AEF3D8-B539-465A-8E42-DCF043988A6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0BCDFD19-639C-43EA-972B-95142CF59E6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82340D6-ED0E-4F09-8105-12E8B7840E8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3211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68F4E5-51E0-473D-A64C-FC417F6D3E14}"/>
              </a:ext>
            </a:extLst>
          </p:cNvPr>
          <p:cNvSpPr>
            <a:spLocks noGrp="1"/>
          </p:cNvSpPr>
          <p:nvPr>
            <p:ph type="title"/>
          </p:nvPr>
        </p:nvSpPr>
        <p:spPr>
          <a:xfrm>
            <a:off x="839788" y="365125"/>
            <a:ext cx="10515600" cy="1325563"/>
          </a:xfrm>
        </p:spPr>
        <p:txBody>
          <a:bodyPr/>
          <a:lstStyle/>
          <a:p>
            <a:r>
              <a:rPr lang="et-EE"/>
              <a:t>Muutke tiitli laadi</a:t>
            </a:r>
            <a:endParaRPr lang="fi-FI"/>
          </a:p>
        </p:txBody>
      </p:sp>
      <p:sp>
        <p:nvSpPr>
          <p:cNvPr id="3" name="Tekstin paikkamerkki 2">
            <a:extLst>
              <a:ext uri="{FF2B5EF4-FFF2-40B4-BE49-F238E27FC236}">
                <a16:creationId xmlns:a16="http://schemas.microsoft.com/office/drawing/2014/main" id="{37D80691-2467-40F1-AA11-608E09B46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4" name="Sisällön paikkamerkki 3">
            <a:extLst>
              <a:ext uri="{FF2B5EF4-FFF2-40B4-BE49-F238E27FC236}">
                <a16:creationId xmlns:a16="http://schemas.microsoft.com/office/drawing/2014/main" id="{1010D425-656E-4621-8E7D-8FDC005CAF8A}"/>
              </a:ext>
            </a:extLst>
          </p:cNvPr>
          <p:cNvSpPr>
            <a:spLocks noGrp="1"/>
          </p:cNvSpPr>
          <p:nvPr>
            <p:ph sz="half" idx="2"/>
          </p:nvPr>
        </p:nvSpPr>
        <p:spPr>
          <a:xfrm>
            <a:off x="839788" y="2505075"/>
            <a:ext cx="5157787"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5" name="Tekstin paikkamerkki 4">
            <a:extLst>
              <a:ext uri="{FF2B5EF4-FFF2-40B4-BE49-F238E27FC236}">
                <a16:creationId xmlns:a16="http://schemas.microsoft.com/office/drawing/2014/main" id="{479FB61C-C4CD-4525-903A-4E3C8B2F3A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Muutke teksti laade</a:t>
            </a:r>
          </a:p>
        </p:txBody>
      </p:sp>
      <p:sp>
        <p:nvSpPr>
          <p:cNvPr id="6" name="Sisällön paikkamerkki 5">
            <a:extLst>
              <a:ext uri="{FF2B5EF4-FFF2-40B4-BE49-F238E27FC236}">
                <a16:creationId xmlns:a16="http://schemas.microsoft.com/office/drawing/2014/main" id="{AB972E10-7383-489B-BE69-AAF12F86E0E3}"/>
              </a:ext>
            </a:extLst>
          </p:cNvPr>
          <p:cNvSpPr>
            <a:spLocks noGrp="1"/>
          </p:cNvSpPr>
          <p:nvPr>
            <p:ph sz="quarter" idx="4"/>
          </p:nvPr>
        </p:nvSpPr>
        <p:spPr>
          <a:xfrm>
            <a:off x="6172200" y="2505075"/>
            <a:ext cx="5183188" cy="3684588"/>
          </a:xfrm>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7" name="Päivämäärän paikkamerkki 6">
            <a:extLst>
              <a:ext uri="{FF2B5EF4-FFF2-40B4-BE49-F238E27FC236}">
                <a16:creationId xmlns:a16="http://schemas.microsoft.com/office/drawing/2014/main" id="{6E7694C6-6FE7-487E-ACA2-62459994A8E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8" name="Alatunnisteen paikkamerkki 7">
            <a:extLst>
              <a:ext uri="{FF2B5EF4-FFF2-40B4-BE49-F238E27FC236}">
                <a16:creationId xmlns:a16="http://schemas.microsoft.com/office/drawing/2014/main" id="{FD93A8E2-ECAD-46DE-AD01-4F464BD97DC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AA0F1FF3-717F-4B6F-ABAF-87DAC4ABBDA5}"/>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499339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A9DEA-9832-4B01-A864-513B5EC1B1F6}"/>
              </a:ext>
            </a:extLst>
          </p:cNvPr>
          <p:cNvSpPr>
            <a:spLocks noGrp="1"/>
          </p:cNvSpPr>
          <p:nvPr>
            <p:ph type="title"/>
          </p:nvPr>
        </p:nvSpPr>
        <p:spPr/>
        <p:txBody>
          <a:bodyPr/>
          <a:lstStyle/>
          <a:p>
            <a:r>
              <a:rPr lang="et-EE"/>
              <a:t>Muutke tiitli laadi</a:t>
            </a:r>
            <a:endParaRPr lang="fi-FI"/>
          </a:p>
        </p:txBody>
      </p:sp>
      <p:sp>
        <p:nvSpPr>
          <p:cNvPr id="3" name="Päivämäärän paikkamerkki 2">
            <a:extLst>
              <a:ext uri="{FF2B5EF4-FFF2-40B4-BE49-F238E27FC236}">
                <a16:creationId xmlns:a16="http://schemas.microsoft.com/office/drawing/2014/main" id="{92D18AB2-BF80-439D-A81C-E6689972874D}"/>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4" name="Alatunnisteen paikkamerkki 3">
            <a:extLst>
              <a:ext uri="{FF2B5EF4-FFF2-40B4-BE49-F238E27FC236}">
                <a16:creationId xmlns:a16="http://schemas.microsoft.com/office/drawing/2014/main" id="{41D4839F-3237-470D-BF7F-35D3EFE6463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D5CB2367-DE50-4EBD-B5E0-6213A49DC6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71456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C2A0268-D685-4587-AC51-A7B7407F0B4E}"/>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3" name="Alatunnisteen paikkamerkki 2">
            <a:extLst>
              <a:ext uri="{FF2B5EF4-FFF2-40B4-BE49-F238E27FC236}">
                <a16:creationId xmlns:a16="http://schemas.microsoft.com/office/drawing/2014/main" id="{59F4DC1B-1F0D-449B-A78B-6B048A700AE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2298D853-9739-4F0D-B56B-D0F4D3AAE17E}"/>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70803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94BE03-62BD-4DCA-95E7-4ABEFA5B9003}"/>
              </a:ext>
            </a:extLst>
          </p:cNvPr>
          <p:cNvSpPr>
            <a:spLocks noGrp="1"/>
          </p:cNvSpPr>
          <p:nvPr>
            <p:ph type="title"/>
          </p:nvPr>
        </p:nvSpPr>
        <p:spPr>
          <a:xfrm>
            <a:off x="839788" y="457200"/>
            <a:ext cx="3932237" cy="1600200"/>
          </a:xfrm>
        </p:spPr>
        <p:txBody>
          <a:bodyPr anchor="b"/>
          <a:lstStyle>
            <a:lvl1pPr>
              <a:defRPr sz="3200"/>
            </a:lvl1pPr>
          </a:lstStyle>
          <a:p>
            <a:r>
              <a:rPr lang="et-EE"/>
              <a:t>Muutke tiitli laadi</a:t>
            </a:r>
            <a:endParaRPr lang="fi-FI"/>
          </a:p>
        </p:txBody>
      </p:sp>
      <p:sp>
        <p:nvSpPr>
          <p:cNvPr id="3" name="Sisällön paikkamerkki 2">
            <a:extLst>
              <a:ext uri="{FF2B5EF4-FFF2-40B4-BE49-F238E27FC236}">
                <a16:creationId xmlns:a16="http://schemas.microsoft.com/office/drawing/2014/main" id="{ADEC5382-08D8-4517-A13D-E22780D86E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Tekstin paikkamerkki 3">
            <a:extLst>
              <a:ext uri="{FF2B5EF4-FFF2-40B4-BE49-F238E27FC236}">
                <a16:creationId xmlns:a16="http://schemas.microsoft.com/office/drawing/2014/main" id="{318F6814-7B75-4C2F-A708-AF20A327B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Päivämäärän paikkamerkki 4">
            <a:extLst>
              <a:ext uri="{FF2B5EF4-FFF2-40B4-BE49-F238E27FC236}">
                <a16:creationId xmlns:a16="http://schemas.microsoft.com/office/drawing/2014/main" id="{35660559-6DA3-4430-A249-92C1161C9DA9}"/>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15CD9069-5AC6-41F2-B65C-FD376181E50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3C90B5B-A99E-4FEE-8FEC-043F719E026D}"/>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6576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BA506E-AA28-455B-BEBE-189D782B77E8}"/>
              </a:ext>
            </a:extLst>
          </p:cNvPr>
          <p:cNvSpPr>
            <a:spLocks noGrp="1"/>
          </p:cNvSpPr>
          <p:nvPr>
            <p:ph type="title"/>
          </p:nvPr>
        </p:nvSpPr>
        <p:spPr>
          <a:xfrm>
            <a:off x="839788" y="457200"/>
            <a:ext cx="3932237" cy="1600200"/>
          </a:xfrm>
        </p:spPr>
        <p:txBody>
          <a:bodyPr anchor="b"/>
          <a:lstStyle>
            <a:lvl1pPr>
              <a:defRPr sz="3200"/>
            </a:lvl1pPr>
          </a:lstStyle>
          <a:p>
            <a:r>
              <a:rPr lang="et-EE"/>
              <a:t>Muutke tiitli laadi</a:t>
            </a:r>
            <a:endParaRPr lang="fi-FI"/>
          </a:p>
        </p:txBody>
      </p:sp>
      <p:sp>
        <p:nvSpPr>
          <p:cNvPr id="3" name="Kuvan paikkamerkki 2">
            <a:extLst>
              <a:ext uri="{FF2B5EF4-FFF2-40B4-BE49-F238E27FC236}">
                <a16:creationId xmlns:a16="http://schemas.microsoft.com/office/drawing/2014/main" id="{EF8B8556-D8A1-433C-BC93-B85B064C2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t-EE"/>
              <a:t>Pildi lisamiseks klõpsake ikooni</a:t>
            </a:r>
            <a:endParaRPr lang="fi-FI"/>
          </a:p>
        </p:txBody>
      </p:sp>
      <p:sp>
        <p:nvSpPr>
          <p:cNvPr id="4" name="Tekstin paikkamerkki 3">
            <a:extLst>
              <a:ext uri="{FF2B5EF4-FFF2-40B4-BE49-F238E27FC236}">
                <a16:creationId xmlns:a16="http://schemas.microsoft.com/office/drawing/2014/main" id="{8110B8B1-B7EF-4175-BADD-25E1E5679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Muutke teksti laade</a:t>
            </a:r>
          </a:p>
        </p:txBody>
      </p:sp>
      <p:sp>
        <p:nvSpPr>
          <p:cNvPr id="5" name="Päivämäärän paikkamerkki 4">
            <a:extLst>
              <a:ext uri="{FF2B5EF4-FFF2-40B4-BE49-F238E27FC236}">
                <a16:creationId xmlns:a16="http://schemas.microsoft.com/office/drawing/2014/main" id="{9650EB1F-7748-4332-BA26-5347D82EE1C4}"/>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6" name="Alatunnisteen paikkamerkki 5">
            <a:extLst>
              <a:ext uri="{FF2B5EF4-FFF2-40B4-BE49-F238E27FC236}">
                <a16:creationId xmlns:a16="http://schemas.microsoft.com/office/drawing/2014/main" id="{020861CC-A206-4013-BFBE-BC4CD993EE5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5864859-8924-4F7E-BCE1-DA5586C59163}"/>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980168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E426C4-BACE-4BEE-9DA7-76B8A71983E3}"/>
              </a:ext>
            </a:extLst>
          </p:cNvPr>
          <p:cNvSpPr>
            <a:spLocks noGrp="1"/>
          </p:cNvSpPr>
          <p:nvPr>
            <p:ph type="title"/>
          </p:nvPr>
        </p:nvSpPr>
        <p:spPr/>
        <p:txBody>
          <a:bodyPr/>
          <a:lstStyle/>
          <a:p>
            <a:r>
              <a:rPr lang="et-EE"/>
              <a:t>Muutke tiitli laadi</a:t>
            </a:r>
            <a:endParaRPr lang="fi-FI"/>
          </a:p>
        </p:txBody>
      </p:sp>
      <p:sp>
        <p:nvSpPr>
          <p:cNvPr id="3" name="Pystysuoran tekstin paikkamerkki 2">
            <a:extLst>
              <a:ext uri="{FF2B5EF4-FFF2-40B4-BE49-F238E27FC236}">
                <a16:creationId xmlns:a16="http://schemas.microsoft.com/office/drawing/2014/main" id="{C054B826-2E6C-4EEE-A18C-E2281FAFC69A}"/>
              </a:ext>
            </a:extLst>
          </p:cNvPr>
          <p:cNvSpPr>
            <a:spLocks noGrp="1"/>
          </p:cNvSpPr>
          <p:nvPr>
            <p:ph type="body" orient="vert" idx="1"/>
          </p:nvPr>
        </p:nvSpPr>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F6E09C7D-3AC8-4235-AFF5-170C57013EA1}"/>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8E6831A0-3F89-44A8-9FAD-08FB432DD88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14FDC0-87B3-4A1A-8F40-34AE201F42BB}"/>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333334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C185EA2B-636D-4B69-93B2-B28ACFC232B7}"/>
              </a:ext>
            </a:extLst>
          </p:cNvPr>
          <p:cNvSpPr>
            <a:spLocks noGrp="1"/>
          </p:cNvSpPr>
          <p:nvPr>
            <p:ph type="title" orient="vert"/>
          </p:nvPr>
        </p:nvSpPr>
        <p:spPr>
          <a:xfrm>
            <a:off x="8724900" y="365125"/>
            <a:ext cx="2628900" cy="5811838"/>
          </a:xfrm>
        </p:spPr>
        <p:txBody>
          <a:bodyPr vert="eaVert"/>
          <a:lstStyle/>
          <a:p>
            <a:r>
              <a:rPr lang="et-EE"/>
              <a:t>Muutke tiitli laadi</a:t>
            </a:r>
            <a:endParaRPr lang="fi-FI"/>
          </a:p>
        </p:txBody>
      </p:sp>
      <p:sp>
        <p:nvSpPr>
          <p:cNvPr id="3" name="Pystysuoran tekstin paikkamerkki 2">
            <a:extLst>
              <a:ext uri="{FF2B5EF4-FFF2-40B4-BE49-F238E27FC236}">
                <a16:creationId xmlns:a16="http://schemas.microsoft.com/office/drawing/2014/main" id="{9AAED873-8016-4CFD-84BA-5FC4059D16A0}"/>
              </a:ext>
            </a:extLst>
          </p:cNvPr>
          <p:cNvSpPr>
            <a:spLocks noGrp="1"/>
          </p:cNvSpPr>
          <p:nvPr>
            <p:ph type="body" orient="vert" idx="1"/>
          </p:nvPr>
        </p:nvSpPr>
        <p:spPr>
          <a:xfrm>
            <a:off x="838200" y="365125"/>
            <a:ext cx="7734300" cy="5811838"/>
          </a:xfrm>
        </p:spPr>
        <p:txBody>
          <a:bodyPr vert="eaVert"/>
          <a:lstStyle/>
          <a:p>
            <a:pPr lvl="0"/>
            <a:r>
              <a:rPr lang="et-EE"/>
              <a:t>Muutke teksti laade</a:t>
            </a:r>
          </a:p>
          <a:p>
            <a:pPr lvl="1"/>
            <a:r>
              <a:rPr lang="et-EE"/>
              <a:t>Teine tase</a:t>
            </a:r>
          </a:p>
          <a:p>
            <a:pPr lvl="2"/>
            <a:r>
              <a:rPr lang="et-EE"/>
              <a:t>Kolmas tase</a:t>
            </a:r>
          </a:p>
          <a:p>
            <a:pPr lvl="3"/>
            <a:r>
              <a:rPr lang="et-EE"/>
              <a:t>Neljas tase</a:t>
            </a:r>
          </a:p>
          <a:p>
            <a:pPr lvl="4"/>
            <a:r>
              <a:rPr lang="et-EE"/>
              <a:t>Viies tase</a:t>
            </a:r>
            <a:endParaRPr lang="fi-FI"/>
          </a:p>
        </p:txBody>
      </p:sp>
      <p:sp>
        <p:nvSpPr>
          <p:cNvPr id="4" name="Päivämäärän paikkamerkki 3">
            <a:extLst>
              <a:ext uri="{FF2B5EF4-FFF2-40B4-BE49-F238E27FC236}">
                <a16:creationId xmlns:a16="http://schemas.microsoft.com/office/drawing/2014/main" id="{FE3F857B-1167-4564-9C3A-4E5972E99D7C}"/>
              </a:ext>
            </a:extLst>
          </p:cNvPr>
          <p:cNvSpPr>
            <a:spLocks noGrp="1"/>
          </p:cNvSpPr>
          <p:nvPr>
            <p:ph type="dt" sz="half" idx="10"/>
          </p:nvPr>
        </p:nvSpPr>
        <p:spPr/>
        <p:txBody>
          <a:body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DC223CA1-1A63-4C36-B065-4668C975220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A2D3735-A685-4294-ABE7-6B1CF55D95B2}"/>
              </a:ext>
            </a:extLst>
          </p:cNvPr>
          <p:cNvSpPr>
            <a:spLocks noGrp="1"/>
          </p:cNvSpPr>
          <p:nvPr>
            <p:ph type="sldNum" sz="quarter" idx="12"/>
          </p:nvPr>
        </p:nvSpPr>
        <p:spPr/>
        <p:txBody>
          <a:bodyPr/>
          <a:lstStyle/>
          <a:p>
            <a:fld id="{85FF94B7-0746-4816-8E99-2A0B7C2FA06F}" type="slidenum">
              <a:rPr lang="fi-FI" smtClean="0"/>
              <a:t>‹#›</a:t>
            </a:fld>
            <a:endParaRPr lang="fi-FI"/>
          </a:p>
        </p:txBody>
      </p:sp>
    </p:spTree>
    <p:extLst>
      <p:ext uri="{BB962C8B-B14F-4D97-AF65-F5344CB8AC3E}">
        <p14:creationId xmlns:p14="http://schemas.microsoft.com/office/powerpoint/2010/main" val="161222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E3A701A-7087-42AD-93EF-D5EB80773A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B7FFD96-BB17-46EF-806B-0F157B5935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7E7CD28-556A-4E32-8B92-CA4D561892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069966-5C9C-4D0A-9F85-AF9C04790C78}" type="datetimeFigureOut">
              <a:rPr lang="fi-FI" smtClean="0"/>
              <a:t>5.2.2021</a:t>
            </a:fld>
            <a:endParaRPr lang="fi-FI"/>
          </a:p>
        </p:txBody>
      </p:sp>
      <p:sp>
        <p:nvSpPr>
          <p:cNvPr id="5" name="Alatunnisteen paikkamerkki 4">
            <a:extLst>
              <a:ext uri="{FF2B5EF4-FFF2-40B4-BE49-F238E27FC236}">
                <a16:creationId xmlns:a16="http://schemas.microsoft.com/office/drawing/2014/main" id="{32B01404-15EE-4B7A-BD19-FDF90D056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2945F2B2-6734-4427-8FF9-C11F7A7749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F94B7-0746-4816-8E99-2A0B7C2FA06F}" type="slidenum">
              <a:rPr lang="fi-FI" smtClean="0"/>
              <a:t>‹#›</a:t>
            </a:fld>
            <a:endParaRPr lang="fi-FI"/>
          </a:p>
        </p:txBody>
      </p:sp>
    </p:spTree>
    <p:extLst>
      <p:ext uri="{BB962C8B-B14F-4D97-AF65-F5344CB8AC3E}">
        <p14:creationId xmlns:p14="http://schemas.microsoft.com/office/powerpoint/2010/main" val="3901642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ABCB7282-ABFC-4585-8941-CA7CFE3A1343}"/>
              </a:ext>
            </a:extLst>
          </p:cNvPr>
          <p:cNvSpPr/>
          <p:nvPr/>
        </p:nvSpPr>
        <p:spPr>
          <a:xfrm>
            <a:off x="-3" y="1817370"/>
            <a:ext cx="12192003" cy="3440430"/>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Vastakkaiset kulmat leikattu 9">
            <a:extLst>
              <a:ext uri="{FF2B5EF4-FFF2-40B4-BE49-F238E27FC236}">
                <a16:creationId xmlns:a16="http://schemas.microsoft.com/office/drawing/2014/main" id="{856AF74C-75BF-423F-BC88-EE4DA6493BC3}"/>
              </a:ext>
            </a:extLst>
          </p:cNvPr>
          <p:cNvSpPr/>
          <p:nvPr/>
        </p:nvSpPr>
        <p:spPr>
          <a:xfrm flipH="1">
            <a:off x="-3" y="0"/>
            <a:ext cx="12192001" cy="6858000"/>
          </a:xfrm>
          <a:prstGeom prst="snip2DiagRect">
            <a:avLst>
              <a:gd name="adj1" fmla="val 0"/>
              <a:gd name="adj2" fmla="val 5000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E66F04C-CB56-4972-9287-69B9C622D3BF}"/>
              </a:ext>
            </a:extLst>
          </p:cNvPr>
          <p:cNvSpPr>
            <a:spLocks noGrp="1"/>
          </p:cNvSpPr>
          <p:nvPr>
            <p:ph type="ctrTitle"/>
          </p:nvPr>
        </p:nvSpPr>
        <p:spPr/>
        <p:txBody>
          <a:bodyPr>
            <a:normAutofit fontScale="90000"/>
          </a:bodyPr>
          <a:lstStyle/>
          <a:p>
            <a:br>
              <a:rPr lang="et-EE" dirty="0"/>
            </a:br>
            <a:r>
              <a:rPr lang="et-EE" dirty="0"/>
              <a:t> Logistika erinevad liigid</a:t>
            </a:r>
            <a:br>
              <a:rPr lang="et-EE" dirty="0"/>
            </a:br>
            <a:r>
              <a:rPr lang="fi-FI" dirty="0"/>
              <a:t> </a:t>
            </a:r>
            <a:endParaRPr lang="fi-FI" sz="2700" b="1" dirty="0">
              <a:solidFill>
                <a:schemeClr val="bg1"/>
              </a:solidFill>
              <a:latin typeface="+mn-lt"/>
            </a:endParaRPr>
          </a:p>
        </p:txBody>
      </p:sp>
      <p:sp>
        <p:nvSpPr>
          <p:cNvPr id="3" name="Alaotsikko 2">
            <a:extLst>
              <a:ext uri="{FF2B5EF4-FFF2-40B4-BE49-F238E27FC236}">
                <a16:creationId xmlns:a16="http://schemas.microsoft.com/office/drawing/2014/main" id="{30087CB0-CAA3-45A4-9E9E-7A83387F421D}"/>
              </a:ext>
            </a:extLst>
          </p:cNvPr>
          <p:cNvSpPr>
            <a:spLocks noGrp="1"/>
          </p:cNvSpPr>
          <p:nvPr>
            <p:ph type="subTitle" idx="1"/>
          </p:nvPr>
        </p:nvSpPr>
        <p:spPr/>
        <p:txBody>
          <a:bodyPr>
            <a:normAutofit/>
          </a:bodyPr>
          <a:lstStyle/>
          <a:p>
            <a:endParaRPr lang="et-EE" dirty="0"/>
          </a:p>
          <a:p>
            <a:r>
              <a:rPr lang="et-EE" dirty="0"/>
              <a:t>Koostaja</a:t>
            </a:r>
            <a:r>
              <a:rPr lang="sv-SE" dirty="0"/>
              <a:t> Tamara Šerstjuk </a:t>
            </a:r>
            <a:endParaRPr lang="et-EE" dirty="0"/>
          </a:p>
          <a:p>
            <a:r>
              <a:rPr lang="sv-SE" dirty="0"/>
              <a:t>okt –dets 2019a</a:t>
            </a:r>
            <a:endParaRPr lang="fi-FI" dirty="0"/>
          </a:p>
        </p:txBody>
      </p:sp>
      <p:pic>
        <p:nvPicPr>
          <p:cNvPr id="5" name="Kuva 4">
            <a:extLst>
              <a:ext uri="{FF2B5EF4-FFF2-40B4-BE49-F238E27FC236}">
                <a16:creationId xmlns:a16="http://schemas.microsoft.com/office/drawing/2014/main" id="{1CF3ED6C-6C47-4AC2-B261-A0F6E7FC47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2690" y="5524549"/>
            <a:ext cx="1983307" cy="568548"/>
          </a:xfrm>
          <a:prstGeom prst="rect">
            <a:avLst/>
          </a:prstGeom>
        </p:spPr>
      </p:pic>
      <p:pic>
        <p:nvPicPr>
          <p:cNvPr id="7" name="Kuva 6">
            <a:extLst>
              <a:ext uri="{FF2B5EF4-FFF2-40B4-BE49-F238E27FC236}">
                <a16:creationId xmlns:a16="http://schemas.microsoft.com/office/drawing/2014/main" id="{52AAF4C4-D9C2-4B43-927A-9B3B2878A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8548" y="6170425"/>
            <a:ext cx="2077449" cy="593405"/>
          </a:xfrm>
          <a:prstGeom prst="rect">
            <a:avLst/>
          </a:prstGeom>
        </p:spPr>
      </p:pic>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296" y="-26845"/>
            <a:ext cx="2483645" cy="1655763"/>
          </a:xfrm>
          <a:prstGeom prst="rect">
            <a:avLst/>
          </a:prstGeom>
        </p:spPr>
      </p:pic>
    </p:spTree>
    <p:extLst>
      <p:ext uri="{BB962C8B-B14F-4D97-AF65-F5344CB8AC3E}">
        <p14:creationId xmlns:p14="http://schemas.microsoft.com/office/powerpoint/2010/main" val="1665537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Vastakkaiset kulmat leikattu 7">
            <a:extLst>
              <a:ext uri="{FF2B5EF4-FFF2-40B4-BE49-F238E27FC236}">
                <a16:creationId xmlns:a16="http://schemas.microsoft.com/office/drawing/2014/main" id="{3D9716D0-B3B7-4FBB-8052-0376820253B2}"/>
              </a:ext>
            </a:extLst>
          </p:cNvPr>
          <p:cNvSpPr/>
          <p:nvPr/>
        </p:nvSpPr>
        <p:spPr>
          <a:xfrm>
            <a:off x="0" y="0"/>
            <a:ext cx="12192000" cy="6842582"/>
          </a:xfrm>
          <a:prstGeom prst="snip2DiagRect">
            <a:avLst>
              <a:gd name="adj1" fmla="val 0"/>
              <a:gd name="adj2" fmla="val 37380"/>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D7B10E6-4D62-435D-8CD2-5E4B11A3CCF8}"/>
              </a:ext>
            </a:extLst>
          </p:cNvPr>
          <p:cNvSpPr>
            <a:spLocks noGrp="1"/>
          </p:cNvSpPr>
          <p:nvPr>
            <p:ph type="title"/>
          </p:nvPr>
        </p:nvSpPr>
        <p:spPr/>
        <p:txBody>
          <a:bodyPr>
            <a:normAutofit/>
          </a:bodyPr>
          <a:lstStyle/>
          <a:p>
            <a:r>
              <a:rPr lang="et-EE" sz="3200" dirty="0"/>
              <a:t>Logistika liigid</a:t>
            </a:r>
            <a:br>
              <a:rPr lang="et-EE" sz="3200" dirty="0"/>
            </a:br>
            <a:endParaRPr lang="fi-FI" sz="3200" dirty="0">
              <a:solidFill>
                <a:schemeClr val="bg1"/>
              </a:solidFill>
              <a:latin typeface="+mn-lt"/>
            </a:endParaRPr>
          </a:p>
        </p:txBody>
      </p:sp>
      <p:sp>
        <p:nvSpPr>
          <p:cNvPr id="6" name="Sisällön paikkamerkki 5">
            <a:extLst>
              <a:ext uri="{FF2B5EF4-FFF2-40B4-BE49-F238E27FC236}">
                <a16:creationId xmlns:a16="http://schemas.microsoft.com/office/drawing/2014/main" id="{D96B21DA-32EA-48A7-A9EC-8AC287832F24}"/>
              </a:ext>
            </a:extLst>
          </p:cNvPr>
          <p:cNvSpPr>
            <a:spLocks noGrp="1"/>
          </p:cNvSpPr>
          <p:nvPr>
            <p:ph idx="1"/>
          </p:nvPr>
        </p:nvSpPr>
        <p:spPr>
          <a:xfrm>
            <a:off x="1031358" y="1456661"/>
            <a:ext cx="10322442" cy="4304060"/>
          </a:xfrm>
        </p:spPr>
        <p:txBody>
          <a:bodyPr>
            <a:normAutofit fontScale="70000" lnSpcReduction="20000"/>
          </a:bodyPr>
          <a:lstStyle/>
          <a:p>
            <a:pPr marL="0" indent="0">
              <a:buNone/>
            </a:pPr>
            <a:r>
              <a:rPr lang="fi-FI" b="1" dirty="0" err="1"/>
              <a:t>Logistikute</a:t>
            </a:r>
            <a:r>
              <a:rPr lang="fi-FI" b="1" dirty="0"/>
              <a:t> </a:t>
            </a:r>
            <a:r>
              <a:rPr lang="fi-FI" b="1" dirty="0" err="1"/>
              <a:t>põhieesmär</a:t>
            </a:r>
            <a:r>
              <a:rPr lang="et-EE" b="1" dirty="0"/>
              <a:t>k</a:t>
            </a:r>
            <a:r>
              <a:rPr lang="fi-FI" b="1" dirty="0"/>
              <a:t> on </a:t>
            </a:r>
            <a:r>
              <a:rPr lang="fi-FI" b="1" dirty="0" err="1"/>
              <a:t>mingi</a:t>
            </a:r>
            <a:r>
              <a:rPr lang="fi-FI" b="1" dirty="0"/>
              <a:t> </a:t>
            </a:r>
            <a:r>
              <a:rPr lang="fi-FI" b="1" dirty="0" err="1"/>
              <a:t>protsessi</a:t>
            </a:r>
            <a:r>
              <a:rPr lang="fi-FI" b="1" dirty="0"/>
              <a:t> </a:t>
            </a:r>
            <a:r>
              <a:rPr lang="fi-FI" b="1" dirty="0" err="1"/>
              <a:t>optimeerimine</a:t>
            </a:r>
            <a:r>
              <a:rPr lang="fi-FI" dirty="0"/>
              <a:t>.</a:t>
            </a:r>
            <a:endParaRPr lang="et-EE" dirty="0"/>
          </a:p>
          <a:p>
            <a:pPr marL="0" indent="0">
              <a:buNone/>
            </a:pPr>
            <a:r>
              <a:rPr lang="et-EE" dirty="0"/>
              <a:t>Sellest tuleneb ka see, et logistikud rakenduvad enda oskusi ja teadmisi erinevatest valdkonnadest, kust kasvasid ka logistika erinevad liigid. Näiteks:</a:t>
            </a:r>
          </a:p>
          <a:p>
            <a:pPr marL="0" indent="0">
              <a:buNone/>
            </a:pPr>
            <a:r>
              <a:rPr lang="et-EE" dirty="0" err="1"/>
              <a:t>•Ettevõtte</a:t>
            </a:r>
            <a:r>
              <a:rPr lang="et-EE" dirty="0"/>
              <a:t> logistika</a:t>
            </a:r>
          </a:p>
          <a:p>
            <a:pPr marL="0" indent="0">
              <a:buNone/>
            </a:pPr>
            <a:r>
              <a:rPr lang="et-EE" dirty="0" err="1"/>
              <a:t>•Sisendlogistika</a:t>
            </a:r>
            <a:r>
              <a:rPr lang="et-EE" dirty="0"/>
              <a:t> (ostulogistika)</a:t>
            </a:r>
          </a:p>
          <a:p>
            <a:pPr marL="0" indent="0">
              <a:buNone/>
            </a:pPr>
            <a:r>
              <a:rPr lang="et-EE" dirty="0" err="1"/>
              <a:t>•Laonduslogistika</a:t>
            </a:r>
            <a:endParaRPr lang="et-EE" dirty="0"/>
          </a:p>
          <a:p>
            <a:pPr marL="0" indent="0">
              <a:buNone/>
            </a:pPr>
            <a:r>
              <a:rPr lang="et-EE" dirty="0" err="1"/>
              <a:t>•Jaotuslogistika</a:t>
            </a:r>
            <a:endParaRPr lang="et-EE" dirty="0"/>
          </a:p>
          <a:p>
            <a:pPr marL="0" indent="0">
              <a:buNone/>
            </a:pPr>
            <a:r>
              <a:rPr lang="et-EE" dirty="0" err="1"/>
              <a:t>•Transpordilogistika</a:t>
            </a:r>
            <a:endParaRPr lang="et-EE" dirty="0"/>
          </a:p>
          <a:p>
            <a:pPr marL="0" indent="0">
              <a:buNone/>
            </a:pPr>
            <a:r>
              <a:rPr lang="et-EE" dirty="0" err="1"/>
              <a:t>•Tootmislogistika</a:t>
            </a:r>
            <a:endParaRPr lang="et-EE" dirty="0"/>
          </a:p>
          <a:p>
            <a:pPr marL="0" indent="0">
              <a:buNone/>
            </a:pPr>
            <a:r>
              <a:rPr lang="et-EE" dirty="0" err="1"/>
              <a:t>•Informatsiooni</a:t>
            </a:r>
            <a:r>
              <a:rPr lang="et-EE" dirty="0"/>
              <a:t> logistika</a:t>
            </a:r>
          </a:p>
          <a:p>
            <a:pPr marL="0" indent="0">
              <a:buNone/>
            </a:pPr>
            <a:r>
              <a:rPr lang="et-EE" dirty="0" err="1"/>
              <a:t>•Roheline</a:t>
            </a:r>
            <a:r>
              <a:rPr lang="et-EE" dirty="0"/>
              <a:t> logistika</a:t>
            </a:r>
          </a:p>
          <a:p>
            <a:pPr marL="0" indent="0">
              <a:buNone/>
            </a:pPr>
            <a:r>
              <a:rPr lang="et-EE" dirty="0" err="1"/>
              <a:t>•Rahvusvaheline</a:t>
            </a:r>
            <a:r>
              <a:rPr lang="et-EE" dirty="0"/>
              <a:t> logistika</a:t>
            </a:r>
          </a:p>
          <a:p>
            <a:pPr marL="0" indent="0">
              <a:buNone/>
            </a:pPr>
            <a:r>
              <a:rPr lang="et-EE" dirty="0" err="1"/>
              <a:t>•Muu</a:t>
            </a:r>
            <a:endParaRPr lang="et-EE" dirty="0"/>
          </a:p>
        </p:txBody>
      </p:sp>
      <p:pic>
        <p:nvPicPr>
          <p:cNvPr id="9" name="Kuva 8">
            <a:extLst>
              <a:ext uri="{FF2B5EF4-FFF2-40B4-BE49-F238E27FC236}">
                <a16:creationId xmlns:a16="http://schemas.microsoft.com/office/drawing/2014/main" id="{70FE794E-7621-4D5A-B364-1EE2776F41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Tree>
    <p:extLst>
      <p:ext uri="{BB962C8B-B14F-4D97-AF65-F5344CB8AC3E}">
        <p14:creationId xmlns:p14="http://schemas.microsoft.com/office/powerpoint/2010/main" val="26791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102FEA3-DD1E-4268-A05A-BA80C79BDF95}"/>
              </a:ext>
            </a:extLst>
          </p:cNvPr>
          <p:cNvSpPr/>
          <p:nvPr/>
        </p:nvSpPr>
        <p:spPr>
          <a:xfrm>
            <a:off x="0" y="-1"/>
            <a:ext cx="12192000" cy="1360171"/>
          </a:xfrm>
          <a:prstGeom prst="rect">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2C8C28C8-6DC3-4401-ADDE-C81565095574}"/>
              </a:ext>
            </a:extLst>
          </p:cNvPr>
          <p:cNvSpPr>
            <a:spLocks noGrp="1"/>
          </p:cNvSpPr>
          <p:nvPr>
            <p:ph type="title"/>
          </p:nvPr>
        </p:nvSpPr>
        <p:spPr>
          <a:xfrm>
            <a:off x="742507" y="119086"/>
            <a:ext cx="10515600" cy="1177290"/>
          </a:xfrm>
        </p:spPr>
        <p:txBody>
          <a:bodyPr>
            <a:normAutofit fontScale="90000"/>
          </a:bodyPr>
          <a:lstStyle/>
          <a:p>
            <a:r>
              <a:rPr lang="et-EE" sz="3600" dirty="0"/>
              <a:t>Ettevõtte logistika</a:t>
            </a:r>
            <a:br>
              <a:rPr lang="et-EE" dirty="0"/>
            </a:br>
            <a:r>
              <a:rPr lang="et-EE" sz="2700" dirty="0"/>
              <a:t>Ettevõtte (firma) logistika haarab kogu ettevõtte tegevusi ja valdkondi, moodustades ühtse logistilistsüsteemi (joonis1)</a:t>
            </a:r>
            <a:br>
              <a:rPr lang="et-EE" sz="2700" dirty="0"/>
            </a:br>
            <a:endParaRPr lang="fi-FI" sz="2700" b="1" dirty="0">
              <a:solidFill>
                <a:schemeClr val="bg1"/>
              </a:solidFill>
              <a:latin typeface="+mn-lt"/>
            </a:endParaRPr>
          </a:p>
        </p:txBody>
      </p:sp>
      <p:pic>
        <p:nvPicPr>
          <p:cNvPr id="8" name="Kuva 7">
            <a:extLst>
              <a:ext uri="{FF2B5EF4-FFF2-40B4-BE49-F238E27FC236}">
                <a16:creationId xmlns:a16="http://schemas.microsoft.com/office/drawing/2014/main" id="{3D14051B-ABDC-46A0-972C-756EFBC624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964" y="5891205"/>
            <a:ext cx="1295134" cy="863422"/>
          </a:xfrm>
          <a:prstGeom prst="rect">
            <a:avLst/>
          </a:prstGeom>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38350" y="2548731"/>
            <a:ext cx="8115300"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0079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838200" y="193039"/>
            <a:ext cx="10515600" cy="1325563"/>
          </a:xfrm>
        </p:spPr>
        <p:txBody>
          <a:bodyPr>
            <a:normAutofit fontScale="90000"/>
          </a:bodyPr>
          <a:lstStyle/>
          <a:p>
            <a:br>
              <a:rPr lang="et-EE" dirty="0"/>
            </a:br>
            <a:r>
              <a:rPr lang="et-EE" dirty="0"/>
              <a:t>Ettevõtte logistika</a:t>
            </a:r>
            <a:br>
              <a:rPr lang="et-EE" dirty="0"/>
            </a:br>
            <a:br>
              <a:rPr lang="et-EE" dirty="0"/>
            </a:br>
            <a:endParaRPr lang="fi-FI" b="1" dirty="0">
              <a:solidFill>
                <a:srgbClr val="01D3C6"/>
              </a:solidFill>
              <a:latin typeface="+mn-lt"/>
            </a:endParaRPr>
          </a:p>
        </p:txBody>
      </p:sp>
      <p:sp>
        <p:nvSpPr>
          <p:cNvPr id="3" name="Sisällön paikkamerkki 2">
            <a:extLst>
              <a:ext uri="{FF2B5EF4-FFF2-40B4-BE49-F238E27FC236}">
                <a16:creationId xmlns:a16="http://schemas.microsoft.com/office/drawing/2014/main" id="{08E4117D-D3AA-4A42-A70D-063C3EA8F222}"/>
              </a:ext>
            </a:extLst>
          </p:cNvPr>
          <p:cNvSpPr>
            <a:spLocks noGrp="1"/>
          </p:cNvSpPr>
          <p:nvPr>
            <p:ph idx="1"/>
          </p:nvPr>
        </p:nvSpPr>
        <p:spPr>
          <a:xfrm>
            <a:off x="838200" y="1495742"/>
            <a:ext cx="10515600" cy="4351338"/>
          </a:xfrm>
        </p:spPr>
        <p:txBody>
          <a:bodyPr>
            <a:normAutofit fontScale="92500"/>
          </a:bodyPr>
          <a:lstStyle/>
          <a:p>
            <a:endParaRPr lang="et-EE" dirty="0"/>
          </a:p>
          <a:p>
            <a:r>
              <a:rPr lang="et-EE" dirty="0"/>
              <a:t>Materjalide voog siseneb ettevõttesse toorainete, seadmete ja muu varustuse ja materjalide näol. Sellega ettevõttes tegeleb sisendlogistika.</a:t>
            </a:r>
          </a:p>
          <a:p>
            <a:endParaRPr lang="et-EE" dirty="0"/>
          </a:p>
          <a:p>
            <a:r>
              <a:rPr lang="et-EE" dirty="0"/>
              <a:t>Kui ettevõtte põhitegevuseks on tootmine siis tootmisega seotud protsesside optimeerimisega ja toodangu kvaliteedi jälgimisega tegeleb tootmislogistika.</a:t>
            </a:r>
          </a:p>
          <a:p>
            <a:endParaRPr lang="et-EE" dirty="0"/>
          </a:p>
          <a:p>
            <a:r>
              <a:rPr lang="et-EE" dirty="0"/>
              <a:t>Toodangu jaotamisega klientide vahel arvestades nende soovide ja vajadusi (klienditeenindus) tegeleb jaotuslogistika ettevõttes (joonis1)</a:t>
            </a:r>
          </a:p>
          <a:p>
            <a:pPr marL="0" indent="0">
              <a:buNone/>
            </a:pPr>
            <a:endParaRPr lang="fi-FI" dirty="0"/>
          </a:p>
        </p:txBody>
      </p:sp>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94" y="5869940"/>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0082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Ettevõtte logistika</a:t>
            </a:r>
          </a:p>
        </p:txBody>
      </p:sp>
      <p:sp>
        <p:nvSpPr>
          <p:cNvPr id="3" name="Sisu kohatäide 2"/>
          <p:cNvSpPr>
            <a:spLocks noGrp="1"/>
          </p:cNvSpPr>
          <p:nvPr>
            <p:ph idx="1"/>
          </p:nvPr>
        </p:nvSpPr>
        <p:spPr/>
        <p:txBody>
          <a:bodyPr/>
          <a:lstStyle/>
          <a:p>
            <a:endParaRPr lang="et-EE" dirty="0"/>
          </a:p>
          <a:p>
            <a:r>
              <a:rPr lang="et-EE" dirty="0"/>
              <a:t>Logistika ettevõttes on strateegiline juhtimine, mille abil saab parandada ettevõtte strateegilist asendit ja tõsta konkurentsivõimet. </a:t>
            </a:r>
          </a:p>
          <a:p>
            <a:r>
              <a:rPr lang="et-EE" dirty="0"/>
              <a:t>Logistika on ettevõtte kõiki tegevusalasid ja astmeid läbiv mõtlemisviis, tegutsemisviis, mis toetab iseseisvaid tegevusüksusi. </a:t>
            </a:r>
          </a:p>
          <a:p>
            <a:r>
              <a:rPr lang="et-EE" dirty="0"/>
              <a:t>Kui ettevõttesse rajatakse mingi üksus, kus realiseeritakse logistilised tegevused firmas, siis tuleb seda käsitleda kui logistilist tegevust koordineerivat üksusust. </a:t>
            </a:r>
          </a:p>
          <a:p>
            <a:pPr marL="0" indent="0">
              <a:buNone/>
            </a:pPr>
            <a:endParaRPr lang="et-EE"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59"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33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fontScale="90000"/>
          </a:bodyPr>
          <a:lstStyle/>
          <a:p>
            <a:br>
              <a:rPr lang="et-EE" dirty="0"/>
            </a:br>
            <a:r>
              <a:rPr lang="et-EE" dirty="0" err="1"/>
              <a:t>Sisendlogistika(ostulogistika</a:t>
            </a:r>
            <a:r>
              <a:rPr lang="et-EE" dirty="0"/>
              <a:t>, hankelogistika) </a:t>
            </a:r>
            <a:br>
              <a:rPr lang="et-EE" dirty="0"/>
            </a:br>
            <a:r>
              <a:rPr lang="et-EE" dirty="0"/>
              <a:t>Varud</a:t>
            </a:r>
            <a:br>
              <a:rPr lang="et-EE" dirty="0"/>
            </a:br>
            <a:endParaRPr lang="et-EE" dirty="0"/>
          </a:p>
        </p:txBody>
      </p:sp>
      <p:sp>
        <p:nvSpPr>
          <p:cNvPr id="3" name="Sisu kohatäide 2"/>
          <p:cNvSpPr>
            <a:spLocks noGrp="1"/>
          </p:cNvSpPr>
          <p:nvPr>
            <p:ph idx="1"/>
          </p:nvPr>
        </p:nvSpPr>
        <p:spPr>
          <a:xfrm>
            <a:off x="838200" y="1638795"/>
            <a:ext cx="10515600" cy="4538168"/>
          </a:xfrm>
        </p:spPr>
        <p:txBody>
          <a:bodyPr>
            <a:normAutofit lnSpcReduction="10000"/>
          </a:bodyPr>
          <a:lstStyle/>
          <a:p>
            <a:endParaRPr lang="et-EE" dirty="0"/>
          </a:p>
          <a:p>
            <a:r>
              <a:rPr lang="et-EE" dirty="0"/>
              <a:t>Varude juhtimine ettevõttes koordineerib ostmise, tootmise ja jaotamise toiminguid, et rahuldada turu vajadusi.</a:t>
            </a:r>
          </a:p>
          <a:p>
            <a:r>
              <a:rPr lang="et-EE" dirty="0"/>
              <a:t>Varudega seotakse palju käibekapitali, mis vähendab kapitali tootlikkust. Ostetud toormaterjal toob kasumid  alles mõni aja pärast ja see aeg võib olla väga pikk. Tekib olukord, kus raha on kulutatud aga kasumit ei ole. Logistikud arvutavad optimaalse ostupartii suurust ja moodustavad süsteemi, mille funktsioneerimine toob võimalikult kiire kasumi tuleku.</a:t>
            </a:r>
          </a:p>
          <a:p>
            <a:r>
              <a:rPr lang="et-EE" dirty="0"/>
              <a:t>Varude ostuhind mõjub toodangu lõpphinda!!!! Logistikute missioon on seda jälgida!</a:t>
            </a:r>
          </a:p>
          <a:p>
            <a:pPr marL="0" indent="0">
              <a:buNone/>
            </a:pPr>
            <a:endParaRPr lang="et-EE"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11"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578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fi-FI" sz="4000" dirty="0" err="1"/>
              <a:t>Milliseid</a:t>
            </a:r>
            <a:r>
              <a:rPr lang="fi-FI" sz="4000" dirty="0"/>
              <a:t> </a:t>
            </a:r>
            <a:r>
              <a:rPr lang="fi-FI" sz="4000" dirty="0" err="1"/>
              <a:t>kulud</a:t>
            </a:r>
            <a:r>
              <a:rPr lang="fi-FI" sz="4000" dirty="0"/>
              <a:t> on </a:t>
            </a:r>
            <a:r>
              <a:rPr lang="fi-FI" sz="4000" dirty="0" err="1"/>
              <a:t>seotud</a:t>
            </a:r>
            <a:r>
              <a:rPr lang="fi-FI" sz="4000" dirty="0"/>
              <a:t> </a:t>
            </a:r>
            <a:r>
              <a:rPr lang="fi-FI" sz="4000" dirty="0" err="1"/>
              <a:t>varude</a:t>
            </a:r>
            <a:r>
              <a:rPr lang="fi-FI" sz="4000" dirty="0"/>
              <a:t> </a:t>
            </a:r>
            <a:r>
              <a:rPr lang="fi-FI" sz="4000" dirty="0" err="1"/>
              <a:t>hoidmisega</a:t>
            </a:r>
            <a:r>
              <a:rPr lang="fi-FI" dirty="0"/>
              <a:t>?</a:t>
            </a:r>
            <a:endParaRPr lang="et-EE" dirty="0"/>
          </a:p>
        </p:txBody>
      </p:sp>
      <p:sp>
        <p:nvSpPr>
          <p:cNvPr id="3" name="Sisu kohatäide 2"/>
          <p:cNvSpPr>
            <a:spLocks noGrp="1"/>
          </p:cNvSpPr>
          <p:nvPr>
            <p:ph idx="1"/>
          </p:nvPr>
        </p:nvSpPr>
        <p:spPr/>
        <p:txBody>
          <a:bodyPr/>
          <a:lstStyle/>
          <a:p>
            <a:pPr marL="0" indent="0">
              <a:buNone/>
            </a:pPr>
            <a:r>
              <a:rPr lang="et-EE" dirty="0"/>
              <a:t>Vastus: </a:t>
            </a:r>
          </a:p>
          <a:p>
            <a:r>
              <a:rPr lang="et-EE" dirty="0"/>
              <a:t>1-ostukulud</a:t>
            </a:r>
          </a:p>
          <a:p>
            <a:r>
              <a:rPr lang="et-EE" dirty="0"/>
              <a:t>2-hoidmise kulud</a:t>
            </a:r>
          </a:p>
          <a:p>
            <a:r>
              <a:rPr lang="et-EE" dirty="0"/>
              <a:t>3-transpordikulud</a:t>
            </a:r>
          </a:p>
          <a:p>
            <a:r>
              <a:rPr lang="et-EE" dirty="0"/>
              <a:t>4-tööjõukulud</a:t>
            </a:r>
          </a:p>
          <a:p>
            <a:r>
              <a:rPr lang="et-EE" dirty="0"/>
              <a:t>5-seadmete amortisatsiooni kulud</a:t>
            </a:r>
          </a:p>
          <a:p>
            <a:r>
              <a:rPr lang="et-EE" dirty="0"/>
              <a:t>6 -muu</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054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a:t>
            </a:r>
          </a:p>
        </p:txBody>
      </p:sp>
      <p:sp>
        <p:nvSpPr>
          <p:cNvPr id="3" name="Sisu kohatäide 2"/>
          <p:cNvSpPr>
            <a:spLocks noGrp="1"/>
          </p:cNvSpPr>
          <p:nvPr>
            <p:ph idx="1"/>
          </p:nvPr>
        </p:nvSpPr>
        <p:spPr/>
        <p:txBody>
          <a:bodyPr/>
          <a:lstStyle/>
          <a:p>
            <a:pPr marL="0" indent="0">
              <a:buNone/>
            </a:pPr>
            <a:r>
              <a:rPr lang="et-EE" dirty="0"/>
              <a:t>Varusid hoitakse ettevõtetes mitmetel põhjustel:</a:t>
            </a:r>
          </a:p>
          <a:p>
            <a:r>
              <a:rPr lang="et-EE" dirty="0"/>
              <a:t>edasimüügiks,</a:t>
            </a:r>
          </a:p>
          <a:p>
            <a:r>
              <a:rPr lang="et-EE" dirty="0"/>
              <a:t>tootmis-või koosteprotsessis kasutamiseks,</a:t>
            </a:r>
          </a:p>
          <a:p>
            <a:r>
              <a:rPr lang="fi-FI" dirty="0" err="1"/>
              <a:t>olemasoleva</a:t>
            </a:r>
            <a:r>
              <a:rPr lang="fi-FI" dirty="0"/>
              <a:t> </a:t>
            </a:r>
            <a:r>
              <a:rPr lang="fi-FI" dirty="0" err="1"/>
              <a:t>sisseseade</a:t>
            </a:r>
            <a:r>
              <a:rPr lang="fi-FI" dirty="0"/>
              <a:t> </a:t>
            </a:r>
            <a:r>
              <a:rPr lang="fi-FI" dirty="0" err="1"/>
              <a:t>käigus</a:t>
            </a:r>
            <a:r>
              <a:rPr lang="fi-FI" dirty="0"/>
              <a:t> </a:t>
            </a:r>
            <a:r>
              <a:rPr lang="fi-FI" dirty="0" err="1"/>
              <a:t>hoidmiseks</a:t>
            </a:r>
            <a:r>
              <a:rPr lang="fi-FI" dirty="0"/>
              <a:t> jne.</a:t>
            </a:r>
          </a:p>
          <a:p>
            <a:pPr marL="0" indent="0">
              <a:buNone/>
            </a:pPr>
            <a:endParaRPr lang="et-EE"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11"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46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a:t>
            </a:r>
          </a:p>
        </p:txBody>
      </p:sp>
      <p:sp>
        <p:nvSpPr>
          <p:cNvPr id="3" name="Sisu kohatäide 2"/>
          <p:cNvSpPr>
            <a:spLocks noGrp="1"/>
          </p:cNvSpPr>
          <p:nvPr>
            <p:ph idx="1"/>
          </p:nvPr>
        </p:nvSpPr>
        <p:spPr>
          <a:xfrm>
            <a:off x="838200" y="1501254"/>
            <a:ext cx="10515600" cy="4675709"/>
          </a:xfrm>
        </p:spPr>
        <p:txBody>
          <a:bodyPr>
            <a:normAutofit lnSpcReduction="10000"/>
          </a:bodyPr>
          <a:lstStyle/>
          <a:p>
            <a:pPr marL="0" indent="0">
              <a:buNone/>
            </a:pPr>
            <a:endParaRPr lang="et-EE" dirty="0"/>
          </a:p>
          <a:p>
            <a:r>
              <a:rPr lang="et-EE" dirty="0"/>
              <a:t>Ettevõtte varude koosseis sõltub sellest, kas tegemist on tootmis-või kaubandusettevõttega</a:t>
            </a:r>
          </a:p>
          <a:p>
            <a:r>
              <a:rPr lang="et-EE" dirty="0"/>
              <a:t>Kui kaubandusettevõtetes hoitakse valmistoodete (lõpptoodete) varusid, siis tootmisettevõtetes hoitakse lisaks valmistoodangu varudele ka toorainete, materjalide, komponentide ja pooltoodete varusid. </a:t>
            </a:r>
          </a:p>
          <a:p>
            <a:r>
              <a:rPr lang="et-EE" dirty="0"/>
              <a:t>Lisaks võivad olla tootmises abi-ja hooldusmaterjalide, varuosade, tööriistade, töörõivaste, isiklike kaitsevahendite jm varud. Sõltumata ettevõtte liigist võidakse hoida ka kulumaterjalide, nagu pakkematerjalid, kontorikaubad jne varusid.</a:t>
            </a:r>
          </a:p>
          <a:p>
            <a:pPr marL="0" indent="0">
              <a:buNone/>
            </a:pPr>
            <a:endParaRPr lang="et-EE"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59"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5585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838200" y="365126"/>
            <a:ext cx="10515600" cy="1163424"/>
          </a:xfrm>
        </p:spPr>
        <p:txBody>
          <a:bodyPr/>
          <a:lstStyle/>
          <a:p>
            <a:r>
              <a:rPr lang="et-EE" dirty="0"/>
              <a:t>Millised varud on ettevõttes?</a:t>
            </a:r>
          </a:p>
        </p:txBody>
      </p:sp>
      <p:sp>
        <p:nvSpPr>
          <p:cNvPr id="3" name="Sisu kohatäide 2"/>
          <p:cNvSpPr>
            <a:spLocks noGrp="1"/>
          </p:cNvSpPr>
          <p:nvPr>
            <p:ph idx="1"/>
          </p:nvPr>
        </p:nvSpPr>
        <p:spPr>
          <a:xfrm>
            <a:off x="1050878" y="1692322"/>
            <a:ext cx="10302922" cy="4326341"/>
          </a:xfrm>
        </p:spPr>
        <p:txBody>
          <a:bodyPr>
            <a:normAutofit fontScale="92500" lnSpcReduction="20000"/>
          </a:bodyPr>
          <a:lstStyle/>
          <a:p>
            <a:pPr marL="0" indent="0">
              <a:buNone/>
            </a:pPr>
            <a:r>
              <a:rPr lang="et-EE" dirty="0"/>
              <a:t>Ettevõtte varude koosseis võib olla järgmine:</a:t>
            </a:r>
          </a:p>
          <a:p>
            <a:r>
              <a:rPr lang="et-EE" dirty="0"/>
              <a:t>toorained, materjalid, komponendid edasimüügiks tootjatele;</a:t>
            </a:r>
          </a:p>
          <a:p>
            <a:r>
              <a:rPr lang="et-EE" dirty="0"/>
              <a:t>sisse ostetud toorained, materjalid ja komponendid omatarbeks;</a:t>
            </a:r>
          </a:p>
          <a:p>
            <a:r>
              <a:rPr lang="fi-FI" dirty="0" err="1"/>
              <a:t>pooltooted</a:t>
            </a:r>
            <a:r>
              <a:rPr lang="fi-FI" dirty="0"/>
              <a:t> ja </a:t>
            </a:r>
            <a:r>
              <a:rPr lang="fi-FI" dirty="0" err="1"/>
              <a:t>lõpetamata</a:t>
            </a:r>
            <a:r>
              <a:rPr lang="fi-FI" dirty="0"/>
              <a:t> </a:t>
            </a:r>
            <a:r>
              <a:rPr lang="fi-FI" dirty="0" err="1"/>
              <a:t>toodang</a:t>
            </a:r>
            <a:r>
              <a:rPr lang="fi-FI" dirty="0"/>
              <a:t>, </a:t>
            </a:r>
            <a:r>
              <a:rPr lang="fi-FI" dirty="0" err="1"/>
              <a:t>millele</a:t>
            </a:r>
            <a:r>
              <a:rPr lang="fi-FI" dirty="0"/>
              <a:t> </a:t>
            </a:r>
            <a:r>
              <a:rPr lang="fi-FI" dirty="0" err="1"/>
              <a:t>lisatakse</a:t>
            </a:r>
            <a:r>
              <a:rPr lang="fi-FI" dirty="0"/>
              <a:t> </a:t>
            </a:r>
            <a:r>
              <a:rPr lang="fi-FI" dirty="0" err="1"/>
              <a:t>väärtust</a:t>
            </a:r>
            <a:r>
              <a:rPr lang="fi-FI" dirty="0"/>
              <a:t> oma </a:t>
            </a:r>
            <a:r>
              <a:rPr lang="fi-FI" dirty="0" err="1"/>
              <a:t>ettevõttes</a:t>
            </a:r>
            <a:r>
              <a:rPr lang="et-EE" dirty="0"/>
              <a:t>;</a:t>
            </a:r>
            <a:endParaRPr lang="fi-FI" dirty="0"/>
          </a:p>
          <a:p>
            <a:r>
              <a:rPr lang="et-EE" dirty="0" err="1"/>
              <a:t>valmistooted(tarbekaubad</a:t>
            </a:r>
            <a:r>
              <a:rPr lang="et-EE" dirty="0"/>
              <a:t>), mida ostetakse tarbekaupade tootjatelt ja toimetatakse jaotussüsteemi kaudu tarbijatele;</a:t>
            </a:r>
          </a:p>
          <a:p>
            <a:r>
              <a:rPr lang="et-EE" dirty="0"/>
              <a:t>varuosad –tooted, mida hoitakse laos hoolduse ja remondi tegemiseks;</a:t>
            </a:r>
          </a:p>
          <a:p>
            <a:r>
              <a:rPr lang="et-EE" dirty="0"/>
              <a:t>kulumaterjalid–pakkematerjal, kontorikaubad;</a:t>
            </a:r>
          </a:p>
          <a:p>
            <a:r>
              <a:rPr lang="et-EE" dirty="0"/>
              <a:t>tootmisjäätmed–ettevõtte tootmistegevuse jääkmaterjalid, mis võivad omada teatud arvestatavat väärtust (saab utiliseerida / suunata kasutusringlusse).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11"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72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Varude suurus</a:t>
            </a:r>
          </a:p>
        </p:txBody>
      </p:sp>
      <p:sp>
        <p:nvSpPr>
          <p:cNvPr id="3" name="Sisu kohatäide 2"/>
          <p:cNvSpPr>
            <a:spLocks noGrp="1"/>
          </p:cNvSpPr>
          <p:nvPr>
            <p:ph idx="1"/>
          </p:nvPr>
        </p:nvSpPr>
        <p:spPr/>
        <p:txBody>
          <a:bodyPr/>
          <a:lstStyle/>
          <a:p>
            <a:pPr marL="0" indent="0">
              <a:buNone/>
            </a:pPr>
            <a:r>
              <a:rPr lang="et-EE" dirty="0"/>
              <a:t>Varude suurust ettevõttes mõjutavad üldjuhul järgmised tegurid: </a:t>
            </a:r>
          </a:p>
          <a:p>
            <a:r>
              <a:rPr lang="et-EE" dirty="0"/>
              <a:t>hankimise läbimisaeg;</a:t>
            </a:r>
          </a:p>
          <a:p>
            <a:r>
              <a:rPr lang="et-EE" dirty="0"/>
              <a:t>keskmine nõudlus mingil perioodil;</a:t>
            </a:r>
          </a:p>
          <a:p>
            <a:r>
              <a:rPr lang="et-EE" dirty="0"/>
              <a:t>nõudluse hooajalisus;</a:t>
            </a:r>
          </a:p>
          <a:p>
            <a:r>
              <a:rPr lang="et-EE" dirty="0"/>
              <a:t>tarnete sagedus; </a:t>
            </a:r>
          </a:p>
          <a:p>
            <a:r>
              <a:rPr lang="et-EE" dirty="0"/>
              <a:t>lubatud tarneaeg kliendile.</a:t>
            </a:r>
          </a:p>
          <a:p>
            <a:pPr marL="0" indent="0">
              <a:buNone/>
            </a:pPr>
            <a:endParaRPr lang="et-EE"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1237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Varude suurus</a:t>
            </a:r>
          </a:p>
        </p:txBody>
      </p:sp>
      <p:sp>
        <p:nvSpPr>
          <p:cNvPr id="3" name="Sisu kohatäide 2"/>
          <p:cNvSpPr>
            <a:spLocks noGrp="1"/>
          </p:cNvSpPr>
          <p:nvPr>
            <p:ph idx="1"/>
          </p:nvPr>
        </p:nvSpPr>
        <p:spPr/>
        <p:txBody>
          <a:bodyPr/>
          <a:lstStyle/>
          <a:p>
            <a:pPr marL="0" indent="0">
              <a:buNone/>
            </a:pPr>
            <a:r>
              <a:rPr lang="et-EE" dirty="0"/>
              <a:t>Praktikas tuleb arvestada varude suuruse tuvastamisel lisaks ka tarnija usaldusväärsusega, toote tähtsusega tootmise või müügi seisukohalt ja toote hangitavusega muudelt tarnijatelt. </a:t>
            </a:r>
          </a:p>
          <a:p>
            <a:pPr marL="0" indent="0">
              <a:buNone/>
            </a:pPr>
            <a:endParaRPr lang="et-EE" dirty="0"/>
          </a:p>
          <a:p>
            <a:pPr marL="0" indent="0">
              <a:buNone/>
            </a:pPr>
            <a:r>
              <a:rPr lang="et-EE" dirty="0"/>
              <a:t>Logistikud otsivad optimaalse tasakaalu lähtudes reeglist – </a:t>
            </a:r>
            <a:r>
              <a:rPr lang="fi-FI" dirty="0"/>
              <a:t>ei ole </a:t>
            </a:r>
            <a:r>
              <a:rPr lang="fi-FI" dirty="0" err="1"/>
              <a:t>midagi</a:t>
            </a:r>
            <a:r>
              <a:rPr lang="fi-FI" dirty="0"/>
              <a:t> </a:t>
            </a:r>
            <a:r>
              <a:rPr lang="fi-FI" dirty="0" err="1"/>
              <a:t>ülearust</a:t>
            </a:r>
            <a:r>
              <a:rPr lang="fi-FI" dirty="0"/>
              <a:t> ja alati on </a:t>
            </a:r>
            <a:r>
              <a:rPr lang="fi-FI" dirty="0" err="1"/>
              <a:t>olemas</a:t>
            </a:r>
            <a:r>
              <a:rPr lang="et-EE" dirty="0"/>
              <a:t> kõik mida vaja!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3038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Varude juhtimine</a:t>
            </a:r>
          </a:p>
        </p:txBody>
      </p:sp>
      <p:sp>
        <p:nvSpPr>
          <p:cNvPr id="3" name="Sisu kohatäide 2"/>
          <p:cNvSpPr>
            <a:spLocks noGrp="1"/>
          </p:cNvSpPr>
          <p:nvPr>
            <p:ph idx="1"/>
          </p:nvPr>
        </p:nvSpPr>
        <p:spPr>
          <a:xfrm>
            <a:off x="838200" y="1351128"/>
            <a:ext cx="10515600" cy="4825835"/>
          </a:xfrm>
        </p:spPr>
        <p:txBody>
          <a:bodyPr>
            <a:normAutofit/>
          </a:bodyPr>
          <a:lstStyle/>
          <a:p>
            <a:endParaRPr lang="et-EE" dirty="0"/>
          </a:p>
          <a:p>
            <a:r>
              <a:rPr lang="fi-FI" dirty="0" err="1"/>
              <a:t>Varude</a:t>
            </a:r>
            <a:r>
              <a:rPr lang="fi-FI" dirty="0"/>
              <a:t> </a:t>
            </a:r>
            <a:r>
              <a:rPr lang="fi-FI" dirty="0" err="1"/>
              <a:t>efektiivne</a:t>
            </a:r>
            <a:r>
              <a:rPr lang="fi-FI" dirty="0"/>
              <a:t> </a:t>
            </a:r>
            <a:r>
              <a:rPr lang="fi-FI" dirty="0" err="1"/>
              <a:t>haldamine</a:t>
            </a:r>
            <a:r>
              <a:rPr lang="fi-FI" dirty="0"/>
              <a:t> on </a:t>
            </a:r>
            <a:r>
              <a:rPr lang="fi-FI" dirty="0" err="1"/>
              <a:t>heal</a:t>
            </a:r>
            <a:r>
              <a:rPr lang="fi-FI" dirty="0"/>
              <a:t> </a:t>
            </a:r>
            <a:r>
              <a:rPr lang="fi-FI" dirty="0" err="1"/>
              <a:t>tasemel</a:t>
            </a:r>
            <a:r>
              <a:rPr lang="fi-FI" dirty="0"/>
              <a:t> </a:t>
            </a:r>
            <a:r>
              <a:rPr lang="fi-FI" dirty="0" err="1"/>
              <a:t>läbiviidava</a:t>
            </a:r>
            <a:r>
              <a:rPr lang="fi-FI" dirty="0"/>
              <a:t> </a:t>
            </a:r>
            <a:r>
              <a:rPr lang="fi-FI" dirty="0" err="1"/>
              <a:t>varude</a:t>
            </a:r>
            <a:r>
              <a:rPr lang="fi-FI" dirty="0"/>
              <a:t> </a:t>
            </a:r>
            <a:r>
              <a:rPr lang="fi-FI" dirty="0" err="1"/>
              <a:t>jälgimise</a:t>
            </a:r>
            <a:r>
              <a:rPr lang="fi-FI" dirty="0"/>
              <a:t> ja </a:t>
            </a:r>
            <a:r>
              <a:rPr lang="fi-FI" dirty="0" err="1"/>
              <a:t>varude</a:t>
            </a:r>
            <a:r>
              <a:rPr lang="fi-FI" dirty="0"/>
              <a:t> </a:t>
            </a:r>
            <a:r>
              <a:rPr lang="fi-FI" dirty="0" err="1"/>
              <a:t>juhtimise</a:t>
            </a:r>
            <a:r>
              <a:rPr lang="fi-FI" dirty="0"/>
              <a:t> tulemus. </a:t>
            </a:r>
          </a:p>
          <a:p>
            <a:r>
              <a:rPr lang="fi-FI" dirty="0" err="1"/>
              <a:t>Varude</a:t>
            </a:r>
            <a:r>
              <a:rPr lang="fi-FI" dirty="0"/>
              <a:t> </a:t>
            </a:r>
            <a:r>
              <a:rPr lang="fi-FI" dirty="0" err="1"/>
              <a:t>juhtimine</a:t>
            </a:r>
            <a:r>
              <a:rPr lang="fi-FI" dirty="0"/>
              <a:t> </a:t>
            </a:r>
            <a:r>
              <a:rPr lang="fi-FI" dirty="0" err="1"/>
              <a:t>seisneb</a:t>
            </a:r>
            <a:r>
              <a:rPr lang="fi-FI" dirty="0"/>
              <a:t> </a:t>
            </a:r>
            <a:r>
              <a:rPr lang="fi-FI" dirty="0" err="1"/>
              <a:t>peamiselt</a:t>
            </a:r>
            <a:r>
              <a:rPr lang="fi-FI" dirty="0"/>
              <a:t> </a:t>
            </a:r>
            <a:r>
              <a:rPr lang="fi-FI" dirty="0" err="1"/>
              <a:t>toodete</a:t>
            </a:r>
            <a:r>
              <a:rPr lang="fi-FI" dirty="0"/>
              <a:t> </a:t>
            </a:r>
            <a:r>
              <a:rPr lang="fi-FI" dirty="0" err="1"/>
              <a:t>tellimise</a:t>
            </a:r>
            <a:r>
              <a:rPr lang="fi-FI" dirty="0"/>
              <a:t> aja ja </a:t>
            </a:r>
            <a:r>
              <a:rPr lang="fi-FI" dirty="0" err="1"/>
              <a:t>tellitavate</a:t>
            </a:r>
            <a:r>
              <a:rPr lang="fi-FI" dirty="0"/>
              <a:t> </a:t>
            </a:r>
            <a:r>
              <a:rPr lang="fi-FI" dirty="0" err="1"/>
              <a:t>koguste</a:t>
            </a:r>
            <a:r>
              <a:rPr lang="fi-FI" dirty="0"/>
              <a:t> </a:t>
            </a:r>
            <a:r>
              <a:rPr lang="fi-FI" dirty="0" err="1"/>
              <a:t>tuvastamises</a:t>
            </a:r>
            <a:r>
              <a:rPr lang="fi-FI" dirty="0"/>
              <a:t>.</a:t>
            </a:r>
          </a:p>
          <a:p>
            <a:r>
              <a:rPr lang="et-EE" dirty="0"/>
              <a:t>Varude juhtimine tähendab ka nõudluse prognoosimist, kasutus-ja reservvarude suuruse tuvastamist ja aeglaselt liikuvate varude minimeerimist ja vältimist.</a:t>
            </a:r>
          </a:p>
          <a:p>
            <a:r>
              <a:rPr lang="et-EE" dirty="0"/>
              <a:t>Seejuures seatakse eesmärkideks kõrge tarnevõime ja teenindustaseme tagamine ning ettevõtte </a:t>
            </a:r>
          </a:p>
          <a:p>
            <a:pPr marL="0" indent="0">
              <a:buNone/>
            </a:pPr>
            <a:endParaRPr lang="et-EE"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2926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Varude juhtimise eesmärgid</a:t>
            </a:r>
          </a:p>
        </p:txBody>
      </p:sp>
      <p:sp>
        <p:nvSpPr>
          <p:cNvPr id="3" name="Sisu kohatäide 2"/>
          <p:cNvSpPr>
            <a:spLocks noGrp="1"/>
          </p:cNvSpPr>
          <p:nvPr>
            <p:ph idx="1"/>
          </p:nvPr>
        </p:nvSpPr>
        <p:spPr/>
        <p:txBody>
          <a:bodyPr/>
          <a:lstStyle/>
          <a:p>
            <a:pPr marL="0" indent="0">
              <a:buNone/>
            </a:pPr>
            <a:r>
              <a:rPr lang="et-EE" dirty="0"/>
              <a:t>Varude juhtimise peamiseks eesmärgiks ettevõttes on minimeerida erinevusi nõudluse ja tarnevõime vahel, rahuldades soovitud nõudluse minimaalsete kuludega. </a:t>
            </a:r>
          </a:p>
          <a:p>
            <a:pPr marL="0" indent="0">
              <a:buNone/>
            </a:pPr>
            <a:r>
              <a:rPr lang="et-EE" dirty="0"/>
              <a:t>Varude juhtimise eesmärgid tuleks määrata vastavuses ettevõtte äriliste vajadustega järgmistes valdkondades:</a:t>
            </a:r>
          </a:p>
          <a:p>
            <a:r>
              <a:rPr lang="et-EE" dirty="0"/>
              <a:t>klienditeenindus -tarnevõime, tarnekindlus -klientide rahulolu;</a:t>
            </a:r>
          </a:p>
          <a:p>
            <a:r>
              <a:rPr lang="et-EE" dirty="0"/>
              <a:t>investeering varudesse -varude koguväärtus -varude käibesagedus;</a:t>
            </a:r>
          </a:p>
          <a:p>
            <a:r>
              <a:rPr lang="et-EE" dirty="0"/>
              <a:t>logistikakulud -säilituskulud -ostukulud –tellimiskulud</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444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Varude juhtimisele kuuluvad tegevused</a:t>
            </a:r>
          </a:p>
        </p:txBody>
      </p:sp>
      <p:sp>
        <p:nvSpPr>
          <p:cNvPr id="3" name="Sisu kohatäide 2"/>
          <p:cNvSpPr>
            <a:spLocks noGrp="1"/>
          </p:cNvSpPr>
          <p:nvPr>
            <p:ph idx="1"/>
          </p:nvPr>
        </p:nvSpPr>
        <p:spPr/>
        <p:txBody>
          <a:bodyPr/>
          <a:lstStyle/>
          <a:p>
            <a:pPr marL="0" indent="0">
              <a:buNone/>
            </a:pPr>
            <a:r>
              <a:rPr lang="et-EE" dirty="0"/>
              <a:t>Varude juhtimine ettevõttes hõlmab järgmisi organisatoorseid tegevusi:</a:t>
            </a:r>
          </a:p>
          <a:p>
            <a:r>
              <a:rPr lang="et-EE" dirty="0"/>
              <a:t>nõudluse prognoosimine; </a:t>
            </a:r>
          </a:p>
          <a:p>
            <a:r>
              <a:rPr lang="et-EE" dirty="0"/>
              <a:t>varude planeerimine vastavalt ettevõtte eesmärkidele;</a:t>
            </a:r>
          </a:p>
          <a:p>
            <a:r>
              <a:rPr lang="fi-FI" dirty="0" err="1"/>
              <a:t>ostmine</a:t>
            </a:r>
            <a:r>
              <a:rPr lang="fi-FI" dirty="0"/>
              <a:t> </a:t>
            </a:r>
            <a:r>
              <a:rPr lang="fi-FI" dirty="0" err="1"/>
              <a:t>kui</a:t>
            </a:r>
            <a:r>
              <a:rPr lang="fi-FI" dirty="0"/>
              <a:t> </a:t>
            </a:r>
            <a:r>
              <a:rPr lang="fi-FI" dirty="0" err="1"/>
              <a:t>varude</a:t>
            </a:r>
            <a:r>
              <a:rPr lang="fi-FI" dirty="0"/>
              <a:t> </a:t>
            </a:r>
            <a:r>
              <a:rPr lang="fi-FI" dirty="0" err="1"/>
              <a:t>juhtimise</a:t>
            </a:r>
            <a:r>
              <a:rPr lang="fi-FI" dirty="0"/>
              <a:t> </a:t>
            </a:r>
            <a:r>
              <a:rPr lang="fi-FI" dirty="0" err="1"/>
              <a:t>oluline</a:t>
            </a:r>
            <a:r>
              <a:rPr lang="fi-FI" dirty="0"/>
              <a:t> </a:t>
            </a:r>
            <a:r>
              <a:rPr lang="fi-FI" dirty="0" err="1"/>
              <a:t>funktsioon</a:t>
            </a:r>
            <a:r>
              <a:rPr lang="et-EE" dirty="0"/>
              <a:t>;</a:t>
            </a:r>
            <a:endParaRPr lang="fi-FI" dirty="0"/>
          </a:p>
          <a:p>
            <a:r>
              <a:rPr lang="et-EE" dirty="0"/>
              <a:t>varude paigutamine ettevõtte tootmis-ja logistikasüsteemis ning tarneahelas; </a:t>
            </a:r>
          </a:p>
          <a:p>
            <a:r>
              <a:rPr lang="et-EE" dirty="0"/>
              <a:t>varude ja teenindustaseme jälgimine;</a:t>
            </a:r>
          </a:p>
          <a:p>
            <a:r>
              <a:rPr lang="et-EE" dirty="0"/>
              <a:t>materjalivajaduse planeerimine.</a:t>
            </a:r>
          </a:p>
          <a:p>
            <a:pPr marL="0" indent="0">
              <a:buNone/>
            </a:pPr>
            <a:endParaRPr lang="et-EE"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9914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normAutofit/>
          </a:bodyPr>
          <a:lstStyle/>
          <a:p>
            <a:r>
              <a:rPr lang="fi-FI" sz="4000" dirty="0" err="1"/>
              <a:t>Ostulogistika</a:t>
            </a:r>
            <a:r>
              <a:rPr lang="fi-FI" sz="4000" dirty="0"/>
              <a:t> ja </a:t>
            </a:r>
            <a:r>
              <a:rPr lang="fi-FI" sz="4000" dirty="0" err="1"/>
              <a:t>laonduslogistika</a:t>
            </a:r>
            <a:r>
              <a:rPr lang="fi-FI" sz="4000" dirty="0"/>
              <a:t> </a:t>
            </a:r>
            <a:r>
              <a:rPr lang="fi-FI" sz="4000" dirty="0" err="1"/>
              <a:t>ning</a:t>
            </a:r>
            <a:r>
              <a:rPr lang="fi-FI" sz="4000" dirty="0"/>
              <a:t> </a:t>
            </a:r>
            <a:r>
              <a:rPr lang="fi-FI" sz="4000" dirty="0" err="1"/>
              <a:t>varude</a:t>
            </a:r>
            <a:r>
              <a:rPr lang="fi-FI" sz="4000" dirty="0"/>
              <a:t> </a:t>
            </a:r>
            <a:r>
              <a:rPr lang="fi-FI" sz="4000" dirty="0" err="1"/>
              <a:t>juhtimine</a:t>
            </a:r>
            <a:endParaRPr lang="et-EE" sz="4000" dirty="0"/>
          </a:p>
        </p:txBody>
      </p:sp>
      <p:sp>
        <p:nvSpPr>
          <p:cNvPr id="3" name="Sisu kohatäide 2"/>
          <p:cNvSpPr>
            <a:spLocks noGrp="1"/>
          </p:cNvSpPr>
          <p:nvPr>
            <p:ph idx="1"/>
          </p:nvPr>
        </p:nvSpPr>
        <p:spPr/>
        <p:txBody>
          <a:bodyPr/>
          <a:lstStyle/>
          <a:p>
            <a:pPr marL="0" indent="0">
              <a:buNone/>
            </a:pPr>
            <a:r>
              <a:rPr lang="et-EE" dirty="0"/>
              <a:t>Varude juhtimisega kaasnevad järgmised  toimingud :</a:t>
            </a:r>
          </a:p>
          <a:p>
            <a:pPr marL="0" indent="0">
              <a:buNone/>
            </a:pPr>
            <a:r>
              <a:rPr lang="fi-FI" dirty="0"/>
              <a:t>1.vastuvõtt </a:t>
            </a:r>
            <a:r>
              <a:rPr lang="fi-FI" dirty="0" err="1"/>
              <a:t>lattu</a:t>
            </a:r>
            <a:r>
              <a:rPr lang="fi-FI" dirty="0"/>
              <a:t> –</a:t>
            </a:r>
            <a:r>
              <a:rPr lang="fi-FI" dirty="0" err="1"/>
              <a:t>vastuvõtutellimuste</a:t>
            </a:r>
            <a:r>
              <a:rPr lang="fi-FI" dirty="0"/>
              <a:t> </a:t>
            </a:r>
            <a:r>
              <a:rPr lang="fi-FI" dirty="0" err="1"/>
              <a:t>käitlemine</a:t>
            </a:r>
            <a:r>
              <a:rPr lang="fi-FI" dirty="0"/>
              <a:t> </a:t>
            </a:r>
            <a:r>
              <a:rPr lang="fi-FI" dirty="0" err="1"/>
              <a:t>toimub</a:t>
            </a:r>
            <a:r>
              <a:rPr lang="fi-FI" dirty="0"/>
              <a:t> </a:t>
            </a:r>
            <a:r>
              <a:rPr lang="fi-FI" dirty="0" err="1"/>
              <a:t>eelnevalt</a:t>
            </a:r>
            <a:r>
              <a:rPr lang="fi-FI" dirty="0"/>
              <a:t> </a:t>
            </a:r>
            <a:r>
              <a:rPr lang="fi-FI" dirty="0" err="1"/>
              <a:t>ettevalmistatud</a:t>
            </a:r>
            <a:r>
              <a:rPr lang="fi-FI" dirty="0"/>
              <a:t> </a:t>
            </a:r>
            <a:r>
              <a:rPr lang="fi-FI" dirty="0" err="1"/>
              <a:t>ostutellimuste</a:t>
            </a:r>
            <a:r>
              <a:rPr lang="fi-FI" dirty="0"/>
              <a:t> </a:t>
            </a:r>
            <a:r>
              <a:rPr lang="fi-FI" dirty="0" err="1"/>
              <a:t>alusel</a:t>
            </a:r>
            <a:endParaRPr lang="fi-FI" dirty="0"/>
          </a:p>
          <a:p>
            <a:pPr marL="0" indent="0">
              <a:buNone/>
            </a:pPr>
            <a:r>
              <a:rPr lang="et-EE" dirty="0"/>
              <a:t>2.väljastustellimuste käitlemine –komplekteerimine, pakkimine, kohale vedu jne vajadused materjalidele tarbimiseks oma ettevõttes (tootmine) –nõudelehtede alusel täidetavate väljastustellimuste komplekteerimine</a:t>
            </a:r>
          </a:p>
          <a:p>
            <a:pPr marL="0" indent="0">
              <a:buNone/>
            </a:pPr>
            <a:r>
              <a:rPr lang="et-EE" dirty="0"/>
              <a:t>3.otsesaadetiste käitlemine –vastuvõtt, sorteerimine, konsolideerimine, pakkimine ja väljastamine tooteid laoarvestusse võtmata või tellimuste toimetamine tarnijalt otse kliendile</a:t>
            </a:r>
          </a:p>
          <a:p>
            <a:pPr marL="0" indent="0">
              <a:buNone/>
            </a:pPr>
            <a:endParaRPr lang="et-EE"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832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769961" y="351477"/>
            <a:ext cx="10515600" cy="1325563"/>
          </a:xfrm>
        </p:spPr>
        <p:txBody>
          <a:bodyPr>
            <a:normAutofit/>
          </a:bodyPr>
          <a:lstStyle/>
          <a:p>
            <a:r>
              <a:rPr lang="fi-FI" sz="4000" dirty="0" err="1"/>
              <a:t>Ostulogistika</a:t>
            </a:r>
            <a:r>
              <a:rPr lang="fi-FI" sz="4000" dirty="0"/>
              <a:t> ja </a:t>
            </a:r>
            <a:r>
              <a:rPr lang="fi-FI" sz="4000" dirty="0" err="1"/>
              <a:t>laonduslogistika</a:t>
            </a:r>
            <a:r>
              <a:rPr lang="fi-FI" sz="4000" dirty="0"/>
              <a:t> </a:t>
            </a:r>
            <a:r>
              <a:rPr lang="fi-FI" sz="4000" dirty="0" err="1"/>
              <a:t>ning</a:t>
            </a:r>
            <a:r>
              <a:rPr lang="fi-FI" sz="4000" dirty="0"/>
              <a:t> </a:t>
            </a:r>
            <a:r>
              <a:rPr lang="fi-FI" sz="4000" dirty="0" err="1"/>
              <a:t>varude</a:t>
            </a:r>
            <a:r>
              <a:rPr lang="fi-FI" sz="4000" dirty="0"/>
              <a:t> </a:t>
            </a:r>
            <a:r>
              <a:rPr lang="fi-FI" sz="4000" dirty="0" err="1"/>
              <a:t>juhtimine</a:t>
            </a:r>
            <a:endParaRPr lang="et-EE" sz="4000" dirty="0"/>
          </a:p>
        </p:txBody>
      </p:sp>
      <p:sp>
        <p:nvSpPr>
          <p:cNvPr id="3" name="Sisu kohatäide 2"/>
          <p:cNvSpPr>
            <a:spLocks noGrp="1"/>
          </p:cNvSpPr>
          <p:nvPr>
            <p:ph idx="1"/>
          </p:nvPr>
        </p:nvSpPr>
        <p:spPr/>
        <p:txBody>
          <a:bodyPr/>
          <a:lstStyle/>
          <a:p>
            <a:pPr marL="0" indent="0">
              <a:buNone/>
            </a:pPr>
            <a:r>
              <a:rPr lang="et-EE" dirty="0"/>
              <a:t>4 . mitteladustatavate toodete tellimuste käitlemine –klientide tellimuste käitlemine juhul, kui tooted oma laos puuduvad, kuid tellitakse tarnijalt kliendi täiendavate vajaduste rahuldamiseks</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64"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3064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fi-FI" dirty="0" err="1"/>
              <a:t>Ostu,-laondus,-ja</a:t>
            </a:r>
            <a:r>
              <a:rPr lang="fi-FI" dirty="0"/>
              <a:t> </a:t>
            </a:r>
            <a:r>
              <a:rPr lang="fi-FI" dirty="0" err="1"/>
              <a:t>tootmislogistika</a:t>
            </a:r>
            <a:r>
              <a:rPr lang="fi-FI" dirty="0"/>
              <a:t> seos</a:t>
            </a:r>
            <a:endParaRPr lang="et-EE" dirty="0"/>
          </a:p>
        </p:txBody>
      </p:sp>
      <p:sp>
        <p:nvSpPr>
          <p:cNvPr id="3" name="Sisu kohatäide 2"/>
          <p:cNvSpPr>
            <a:spLocks noGrp="1"/>
          </p:cNvSpPr>
          <p:nvPr>
            <p:ph idx="1"/>
          </p:nvPr>
        </p:nvSpPr>
        <p:spPr>
          <a:xfrm>
            <a:off x="838200" y="1310185"/>
            <a:ext cx="10515600" cy="4866778"/>
          </a:xfrm>
        </p:spPr>
        <p:txBody>
          <a:bodyPr>
            <a:normAutofit/>
          </a:bodyPr>
          <a:lstStyle/>
          <a:p>
            <a:pPr marL="0" indent="0">
              <a:buNone/>
            </a:pPr>
            <a:r>
              <a:rPr lang="et-EE" dirty="0"/>
              <a:t>Tootmislogistika otsib lahendusi tootmisprotsesside juhtimises ning inimese osa selles.</a:t>
            </a:r>
          </a:p>
          <a:p>
            <a:pPr marL="0" indent="0">
              <a:buNone/>
            </a:pPr>
            <a:r>
              <a:rPr lang="et-EE" dirty="0"/>
              <a:t>Eesmärgid on:</a:t>
            </a:r>
          </a:p>
          <a:p>
            <a:r>
              <a:rPr lang="et-EE" dirty="0"/>
              <a:t>Ressursside (tööjõud, kapital, aeg jne.) ja tootmisprotsesside optimeerimine (õige inimene õigel kohal, õigel ajal);</a:t>
            </a:r>
          </a:p>
          <a:p>
            <a:r>
              <a:rPr lang="sv-SE" dirty="0"/>
              <a:t>ebaratsionaalsuse, vigade, varude</a:t>
            </a:r>
            <a:r>
              <a:rPr lang="et-EE" dirty="0"/>
              <a:t> </a:t>
            </a:r>
            <a:r>
              <a:rPr lang="sv-SE" dirty="0"/>
              <a:t>ja praagi vähendamine</a:t>
            </a:r>
            <a:r>
              <a:rPr lang="et-EE" dirty="0"/>
              <a:t>;</a:t>
            </a:r>
            <a:endParaRPr lang="sv-SE" dirty="0"/>
          </a:p>
          <a:p>
            <a:r>
              <a:rPr lang="et-EE" dirty="0"/>
              <a:t>efektiivsuse ja tootlikkuse suurendamine;</a:t>
            </a:r>
          </a:p>
          <a:p>
            <a:r>
              <a:rPr lang="et-EE" dirty="0"/>
              <a:t>tootmise kvalitatiivse (</a:t>
            </a:r>
            <a:r>
              <a:rPr lang="et-EE" dirty="0" err="1"/>
              <a:t>autom</a:t>
            </a:r>
            <a:r>
              <a:rPr lang="et-EE" dirty="0"/>
              <a:t>. </a:t>
            </a:r>
            <a:r>
              <a:rPr lang="et-EE" dirty="0" err="1"/>
              <a:t>tootm</a:t>
            </a:r>
            <a:r>
              <a:rPr lang="et-EE" dirty="0"/>
              <a:t>. süsteemide kasut., </a:t>
            </a:r>
            <a:r>
              <a:rPr lang="et-EE" dirty="0" err="1"/>
              <a:t>univers.oskustega</a:t>
            </a:r>
            <a:r>
              <a:rPr lang="et-EE" dirty="0"/>
              <a:t> personal) ja kvantitatiivse ( tööjõu ja seadmete varu) paindlikkuse suurendamine.</a:t>
            </a:r>
          </a:p>
          <a:p>
            <a:pPr marL="0" indent="0">
              <a:buNone/>
            </a:pPr>
            <a:endParaRPr lang="et-EE"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921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598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Ettevõtte jaotuslogistika</a:t>
            </a:r>
          </a:p>
        </p:txBody>
      </p:sp>
      <p:sp>
        <p:nvSpPr>
          <p:cNvPr id="3" name="Sisu kohatäide 2"/>
          <p:cNvSpPr>
            <a:spLocks noGrp="1"/>
          </p:cNvSpPr>
          <p:nvPr>
            <p:ph idx="1"/>
          </p:nvPr>
        </p:nvSpPr>
        <p:spPr/>
        <p:txBody>
          <a:bodyPr>
            <a:normAutofit/>
          </a:bodyPr>
          <a:lstStyle/>
          <a:p>
            <a:pPr marL="0" indent="0">
              <a:buNone/>
            </a:pPr>
            <a:r>
              <a:rPr lang="et-EE" dirty="0"/>
              <a:t>Jaotuslogistika ülesanne on  juhtida mitmeid logistika osategevusi, mis toimuvad pärast toote valmimist  kuni selle  jõudmiseni  tarneahela järgmisse etappi või lõpptarbijani.</a:t>
            </a:r>
          </a:p>
          <a:p>
            <a:pPr marL="0" indent="0">
              <a:buNone/>
            </a:pPr>
            <a:r>
              <a:rPr lang="et-EE" dirty="0"/>
              <a:t>Jaotuslogistika igapäevane probleem on majanduslikult optimaalse tellimiskoguse leidmine, seejuures peab arvestama nõudluse suurust kindlal perioodil, toodete tellimiskulu, kauba hinda ja ladustamiskulu.</a:t>
            </a:r>
          </a:p>
          <a:p>
            <a:pPr marL="0" indent="0">
              <a:buNone/>
            </a:pPr>
            <a:r>
              <a:rPr lang="et-EE" dirty="0"/>
              <a:t>Majanduslikult optimaalse tellimiskoguse leidmisel arvestatakse, et kogukulud moodustuvad kaupade tellimis-ja ladustamiskuludest ning tellimuste arv peaks olema selline, et nende summa oleks minimaalne.</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40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fi-FI" dirty="0" err="1"/>
              <a:t>Lao,-transpordi</a:t>
            </a:r>
            <a:r>
              <a:rPr lang="fi-FI" dirty="0"/>
              <a:t>, ja </a:t>
            </a:r>
            <a:r>
              <a:rPr lang="fi-FI" dirty="0" err="1"/>
              <a:t>jaotuslogistika</a:t>
            </a:r>
            <a:r>
              <a:rPr lang="fi-FI" dirty="0"/>
              <a:t> </a:t>
            </a:r>
            <a:r>
              <a:rPr lang="fi-FI" dirty="0" err="1"/>
              <a:t>seosed</a:t>
            </a:r>
            <a:endParaRPr lang="et-EE" dirty="0"/>
          </a:p>
        </p:txBody>
      </p:sp>
      <p:sp>
        <p:nvSpPr>
          <p:cNvPr id="3" name="Sisu kohatäide 2"/>
          <p:cNvSpPr>
            <a:spLocks noGrp="1"/>
          </p:cNvSpPr>
          <p:nvPr>
            <p:ph idx="1"/>
          </p:nvPr>
        </p:nvSpPr>
        <p:spPr/>
        <p:txBody>
          <a:bodyPr/>
          <a:lstStyle/>
          <a:p>
            <a:pPr marL="0" indent="0">
              <a:buNone/>
            </a:pPr>
            <a:r>
              <a:rPr lang="fi-FI" dirty="0" err="1"/>
              <a:t>Jaotuslogistika</a:t>
            </a:r>
            <a:r>
              <a:rPr lang="fi-FI" dirty="0"/>
              <a:t> </a:t>
            </a:r>
            <a:r>
              <a:rPr lang="fi-FI" dirty="0" err="1"/>
              <a:t>kavandamisel</a:t>
            </a:r>
            <a:r>
              <a:rPr lang="fi-FI" dirty="0"/>
              <a:t>  </a:t>
            </a:r>
            <a:r>
              <a:rPr lang="fi-FI" dirty="0" err="1"/>
              <a:t>arvestada</a:t>
            </a:r>
            <a:r>
              <a:rPr lang="fi-FI" dirty="0"/>
              <a:t> </a:t>
            </a:r>
            <a:r>
              <a:rPr lang="fi-FI" dirty="0" err="1"/>
              <a:t>järgmisi</a:t>
            </a:r>
            <a:r>
              <a:rPr lang="fi-FI" dirty="0"/>
              <a:t> </a:t>
            </a:r>
            <a:r>
              <a:rPr lang="fi-FI" dirty="0" err="1"/>
              <a:t>tegureid</a:t>
            </a:r>
            <a:r>
              <a:rPr lang="fi-FI" dirty="0"/>
              <a:t>:</a:t>
            </a:r>
          </a:p>
          <a:p>
            <a:r>
              <a:rPr lang="et-EE" dirty="0"/>
              <a:t>transpordikulud (transpordilogistika);</a:t>
            </a:r>
          </a:p>
          <a:p>
            <a:r>
              <a:rPr lang="et-EE" dirty="0"/>
              <a:t>ladustamiskulud (laonduslogistika);</a:t>
            </a:r>
          </a:p>
          <a:p>
            <a:r>
              <a:rPr lang="et-EE" dirty="0" err="1"/>
              <a:t>k</a:t>
            </a:r>
            <a:r>
              <a:rPr lang="fi-FI" dirty="0" err="1"/>
              <a:t>aubavarude</a:t>
            </a:r>
            <a:r>
              <a:rPr lang="fi-FI" dirty="0"/>
              <a:t> suurus (</a:t>
            </a:r>
            <a:r>
              <a:rPr lang="fi-FI" dirty="0" err="1"/>
              <a:t>kaupadesse</a:t>
            </a:r>
            <a:r>
              <a:rPr lang="fi-FI" dirty="0"/>
              <a:t> </a:t>
            </a:r>
            <a:r>
              <a:rPr lang="fi-FI" dirty="0" err="1"/>
              <a:t>investeeritud</a:t>
            </a:r>
            <a:r>
              <a:rPr lang="fi-FI" dirty="0"/>
              <a:t> raha </a:t>
            </a:r>
            <a:r>
              <a:rPr lang="fi-FI" dirty="0" err="1"/>
              <a:t>-ostulogistika</a:t>
            </a:r>
            <a:r>
              <a:rPr lang="fi-FI" dirty="0"/>
              <a:t>),</a:t>
            </a:r>
          </a:p>
          <a:p>
            <a:r>
              <a:rPr lang="fi-FI" dirty="0" err="1"/>
              <a:t>teenindustase</a:t>
            </a:r>
            <a:r>
              <a:rPr lang="fi-FI" dirty="0"/>
              <a:t> </a:t>
            </a:r>
            <a:r>
              <a:rPr lang="fi-FI" dirty="0" err="1"/>
              <a:t>tarbija</a:t>
            </a:r>
            <a:r>
              <a:rPr lang="fi-FI" dirty="0"/>
              <a:t> juures (</a:t>
            </a:r>
            <a:r>
              <a:rPr lang="fi-FI" dirty="0" err="1"/>
              <a:t>kaupade</a:t>
            </a:r>
            <a:r>
              <a:rPr lang="fi-FI" dirty="0"/>
              <a:t> </a:t>
            </a:r>
            <a:r>
              <a:rPr lang="fi-FI" dirty="0" err="1"/>
              <a:t>kättesaadavus</a:t>
            </a:r>
            <a:r>
              <a:rPr lang="fi-FI" dirty="0"/>
              <a:t> –</a:t>
            </a:r>
            <a:r>
              <a:rPr lang="fi-FI" dirty="0" err="1"/>
              <a:t>kogus</a:t>
            </a:r>
            <a:r>
              <a:rPr lang="fi-FI" dirty="0"/>
              <a:t>  ja </a:t>
            </a:r>
            <a:r>
              <a:rPr lang="fi-FI" dirty="0" err="1"/>
              <a:t>sortiment</a:t>
            </a:r>
            <a:r>
              <a:rPr lang="fi-FI" dirty="0"/>
              <a:t>)</a:t>
            </a:r>
            <a:r>
              <a:rPr lang="et-EE" dirty="0"/>
              <a:t>;</a:t>
            </a:r>
            <a:endParaRPr lang="fi-FI" dirty="0"/>
          </a:p>
          <a:p>
            <a:r>
              <a:rPr lang="fi-FI" dirty="0" err="1"/>
              <a:t>kaupade</a:t>
            </a:r>
            <a:r>
              <a:rPr lang="fi-FI" dirty="0"/>
              <a:t> </a:t>
            </a:r>
            <a:r>
              <a:rPr lang="fi-FI" dirty="0" err="1"/>
              <a:t>riknemine</a:t>
            </a:r>
            <a:r>
              <a:rPr lang="fi-FI" dirty="0"/>
              <a:t>  ja </a:t>
            </a:r>
            <a:r>
              <a:rPr lang="fi-FI" dirty="0" err="1"/>
              <a:t>moraalne</a:t>
            </a:r>
            <a:r>
              <a:rPr lang="fi-FI" dirty="0"/>
              <a:t> </a:t>
            </a:r>
            <a:r>
              <a:rPr lang="fi-FI" dirty="0" err="1"/>
              <a:t>vananemine</a:t>
            </a:r>
            <a:r>
              <a:rPr lang="et-EE" dirty="0"/>
              <a:t>.</a:t>
            </a:r>
            <a:endParaRPr lang="fi-FI" dirty="0"/>
          </a:p>
          <a:p>
            <a:pPr marL="0" indent="0">
              <a:buNone/>
            </a:pPr>
            <a:endParaRPr lang="et-EE"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8616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Transpordilogistika</a:t>
            </a:r>
          </a:p>
        </p:txBody>
      </p:sp>
      <p:sp>
        <p:nvSpPr>
          <p:cNvPr id="3" name="Sisu kohatäide 2"/>
          <p:cNvSpPr>
            <a:spLocks noGrp="1"/>
          </p:cNvSpPr>
          <p:nvPr>
            <p:ph idx="1"/>
          </p:nvPr>
        </p:nvSpPr>
        <p:spPr/>
        <p:txBody>
          <a:bodyPr/>
          <a:lstStyle/>
          <a:p>
            <a:pPr marL="0" indent="0">
              <a:buNone/>
            </a:pPr>
            <a:r>
              <a:rPr lang="et-EE" dirty="0"/>
              <a:t>Transpordilogistika on süsteem, mille alusel toimetatakse vajalikule kohale vajalikku kaupa, kasutades optimaalset marsruuti.</a:t>
            </a:r>
          </a:p>
          <a:p>
            <a:endParaRPr lang="et-EE" dirty="0"/>
          </a:p>
          <a:p>
            <a:pPr marL="0" indent="0">
              <a:buNone/>
            </a:pPr>
            <a:r>
              <a:rPr lang="et-EE" dirty="0"/>
              <a:t>Transpordilogistika juhib materjalide voo liikumist erinevatel protsessidel tarnijalt tarbijani. </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6845"/>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519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Transpordilogistika ettevõttes</a:t>
            </a:r>
          </a:p>
        </p:txBody>
      </p:sp>
      <p:sp>
        <p:nvSpPr>
          <p:cNvPr id="3" name="Sisu kohatäide 2"/>
          <p:cNvSpPr>
            <a:spLocks noGrp="1"/>
          </p:cNvSpPr>
          <p:nvPr>
            <p:ph idx="1"/>
          </p:nvPr>
        </p:nvSpPr>
        <p:spPr>
          <a:xfrm>
            <a:off x="838200" y="1433015"/>
            <a:ext cx="10515600" cy="4326340"/>
          </a:xfrm>
        </p:spPr>
        <p:txBody>
          <a:bodyPr/>
          <a:lstStyle/>
          <a:p>
            <a:pPr marL="0" indent="0">
              <a:buNone/>
            </a:pPr>
            <a:endParaRPr lang="et-EE" dirty="0"/>
          </a:p>
          <a:p>
            <a:r>
              <a:rPr lang="et-EE" dirty="0"/>
              <a:t>Transpordilogistika arvestab tarnijate võimalustega (kunas ja kust peab olema saadetud kaup –seoses on </a:t>
            </a:r>
            <a:r>
              <a:rPr lang="et-EE" dirty="0" err="1"/>
              <a:t>ostu,-laondus,-ja</a:t>
            </a:r>
            <a:r>
              <a:rPr lang="et-EE" dirty="0"/>
              <a:t> jaotamislogistika).</a:t>
            </a:r>
          </a:p>
          <a:p>
            <a:r>
              <a:rPr lang="et-EE" dirty="0"/>
              <a:t>Transpordilogistika arvestab tarbija vajadustega (kunas on võimalik kauba vastu  võtta -seoses on </a:t>
            </a:r>
            <a:r>
              <a:rPr lang="et-EE" dirty="0" err="1"/>
              <a:t>ostu,-laonduslogistika</a:t>
            </a:r>
            <a:r>
              <a:rPr lang="et-EE" dirty="0"/>
              <a:t>).</a:t>
            </a:r>
          </a:p>
          <a:p>
            <a:r>
              <a:rPr lang="et-EE" dirty="0"/>
              <a:t>Transpordilogistika arvestab ettevõtte sisematerjalidevoogudega liikumistega (kuidas paremini korraldata ettevõtte sees liikuvaid ressursid –algladu </a:t>
            </a:r>
            <a:r>
              <a:rPr lang="et-EE" dirty="0" err="1"/>
              <a:t>–tootmine-jaotamine</a:t>
            </a:r>
            <a:r>
              <a:rPr lang="et-EE" dirty="0"/>
              <a:t>).</a:t>
            </a:r>
          </a:p>
          <a:p>
            <a:pPr marL="0" indent="0">
              <a:buNone/>
            </a:pPr>
            <a:endParaRPr lang="et-EE"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719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Infologistika</a:t>
            </a:r>
          </a:p>
        </p:txBody>
      </p:sp>
      <p:sp>
        <p:nvSpPr>
          <p:cNvPr id="3" name="Sisu kohatäide 2"/>
          <p:cNvSpPr>
            <a:spLocks noGrp="1"/>
          </p:cNvSpPr>
          <p:nvPr>
            <p:ph idx="1"/>
          </p:nvPr>
        </p:nvSpPr>
        <p:spPr/>
        <p:txBody>
          <a:bodyPr/>
          <a:lstStyle/>
          <a:p>
            <a:pPr marL="0" indent="0">
              <a:buNone/>
            </a:pPr>
            <a:r>
              <a:rPr lang="et-EE" dirty="0"/>
              <a:t>Infologistika eesmärk on infosüsteemide ehitamine ja käitamine, mis tagavad vajaliku teabe (materjalivoo juhtimiseks) kättesaadavuse õiges kohas, õigel ajal, vajaliku sisuga (otsustaja jaoks) ja minimaalsete kuludega.</a:t>
            </a:r>
          </a:p>
          <a:p>
            <a:pPr marL="0" indent="0">
              <a:buNone/>
            </a:pPr>
            <a:endParaRPr lang="et-EE" dirty="0"/>
          </a:p>
          <a:p>
            <a:pPr marL="0" indent="0">
              <a:buNone/>
            </a:pPr>
            <a:r>
              <a:rPr lang="fi-FI" dirty="0" err="1"/>
              <a:t>Infologistika</a:t>
            </a:r>
            <a:r>
              <a:rPr lang="fi-FI" dirty="0"/>
              <a:t> on </a:t>
            </a:r>
            <a:r>
              <a:rPr lang="fi-FI" dirty="0" err="1"/>
              <a:t>seoses</a:t>
            </a:r>
            <a:r>
              <a:rPr lang="fi-FI" dirty="0"/>
              <a:t> </a:t>
            </a:r>
            <a:r>
              <a:rPr lang="fi-FI" dirty="0" err="1"/>
              <a:t>kõikide</a:t>
            </a:r>
            <a:r>
              <a:rPr lang="fi-FI" dirty="0"/>
              <a:t> </a:t>
            </a:r>
            <a:r>
              <a:rPr lang="fi-FI" dirty="0" err="1"/>
              <a:t>logistika</a:t>
            </a:r>
            <a:r>
              <a:rPr lang="fi-FI" dirty="0"/>
              <a:t> </a:t>
            </a:r>
            <a:r>
              <a:rPr lang="fi-FI" dirty="0" err="1"/>
              <a:t>liikidega</a:t>
            </a:r>
            <a:r>
              <a:rPr lang="fi-FI" dirty="0"/>
              <a:t>!</a:t>
            </a:r>
          </a:p>
          <a:p>
            <a:pPr marL="0" indent="0">
              <a:buNone/>
            </a:pPr>
            <a:endParaRPr lang="et-EE"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898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Roheline logistika</a:t>
            </a:r>
          </a:p>
        </p:txBody>
      </p:sp>
      <p:sp>
        <p:nvSpPr>
          <p:cNvPr id="3" name="Sisu kohatäide 2"/>
          <p:cNvSpPr>
            <a:spLocks noGrp="1"/>
          </p:cNvSpPr>
          <p:nvPr>
            <p:ph idx="1"/>
          </p:nvPr>
        </p:nvSpPr>
        <p:spPr/>
        <p:txBody>
          <a:bodyPr/>
          <a:lstStyle/>
          <a:p>
            <a:pPr marL="0" indent="0">
              <a:buNone/>
            </a:pPr>
            <a:endParaRPr lang="et-EE" dirty="0"/>
          </a:p>
          <a:p>
            <a:endParaRPr lang="et-EE" dirty="0"/>
          </a:p>
          <a:p>
            <a:pPr marL="0" indent="0">
              <a:buNone/>
            </a:pPr>
            <a:r>
              <a:rPr lang="fi-FI" dirty="0" err="1"/>
              <a:t>Rohelise</a:t>
            </a:r>
            <a:r>
              <a:rPr lang="fi-FI" dirty="0"/>
              <a:t> </a:t>
            </a:r>
            <a:r>
              <a:rPr lang="fi-FI" dirty="0" err="1"/>
              <a:t>logistika</a:t>
            </a:r>
            <a:r>
              <a:rPr lang="fi-FI" dirty="0"/>
              <a:t> </a:t>
            </a:r>
            <a:r>
              <a:rPr lang="fi-FI" dirty="0" err="1"/>
              <a:t>peamine</a:t>
            </a:r>
            <a:r>
              <a:rPr lang="fi-FI" dirty="0"/>
              <a:t> </a:t>
            </a:r>
            <a:r>
              <a:rPr lang="fi-FI" dirty="0" err="1"/>
              <a:t>eesmärk</a:t>
            </a:r>
            <a:r>
              <a:rPr lang="fi-FI" dirty="0"/>
              <a:t> on </a:t>
            </a:r>
            <a:r>
              <a:rPr lang="fi-FI" dirty="0" err="1"/>
              <a:t>tuvastada</a:t>
            </a:r>
            <a:r>
              <a:rPr lang="fi-FI" dirty="0"/>
              <a:t> ja </a:t>
            </a:r>
            <a:r>
              <a:rPr lang="fi-FI" dirty="0" err="1"/>
              <a:t>minimeerida</a:t>
            </a:r>
            <a:r>
              <a:rPr lang="fi-FI" dirty="0"/>
              <a:t> </a:t>
            </a:r>
            <a:r>
              <a:rPr lang="fi-FI" dirty="0" err="1"/>
              <a:t>logistikaalase</a:t>
            </a:r>
            <a:r>
              <a:rPr lang="fi-FI" dirty="0"/>
              <a:t> </a:t>
            </a:r>
            <a:r>
              <a:rPr lang="fi-FI" dirty="0" err="1"/>
              <a:t>tegevuse</a:t>
            </a:r>
            <a:r>
              <a:rPr lang="fi-FI" dirty="0"/>
              <a:t> </a:t>
            </a:r>
            <a:r>
              <a:rPr lang="fi-FI" dirty="0" err="1"/>
              <a:t>negatiivset</a:t>
            </a:r>
            <a:r>
              <a:rPr lang="fi-FI" dirty="0"/>
              <a:t> </a:t>
            </a:r>
            <a:r>
              <a:rPr lang="fi-FI" dirty="0" err="1"/>
              <a:t>mõju</a:t>
            </a:r>
            <a:r>
              <a:rPr lang="fi-FI" dirty="0"/>
              <a:t> </a:t>
            </a:r>
            <a:r>
              <a:rPr lang="fi-FI" dirty="0" err="1"/>
              <a:t>keskkonnale</a:t>
            </a:r>
            <a:r>
              <a:rPr lang="fi-FI" dirty="0"/>
              <a:t>!</a:t>
            </a:r>
          </a:p>
          <a:p>
            <a:pPr marL="0" indent="0">
              <a:buNone/>
            </a:pPr>
            <a:endParaRPr lang="et-EE"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63"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9925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Rahvusvaheline logistika</a:t>
            </a:r>
          </a:p>
        </p:txBody>
      </p:sp>
      <p:sp>
        <p:nvSpPr>
          <p:cNvPr id="3" name="Sisu kohatäide 2"/>
          <p:cNvSpPr>
            <a:spLocks noGrp="1"/>
          </p:cNvSpPr>
          <p:nvPr>
            <p:ph idx="1"/>
          </p:nvPr>
        </p:nvSpPr>
        <p:spPr/>
        <p:txBody>
          <a:bodyPr/>
          <a:lstStyle/>
          <a:p>
            <a:pPr marL="0" indent="0">
              <a:buNone/>
            </a:pPr>
            <a:r>
              <a:rPr lang="et-EE" dirty="0"/>
              <a:t>Rahvusvaheline logistika on riigipiire ületavate voogude organiseerimine, kontroll ja juhtimine nende algpunktist lõpliku tarbijani ruumis ja ajas.</a:t>
            </a:r>
          </a:p>
          <a:p>
            <a:pPr marL="0" indent="0">
              <a:buNone/>
            </a:pPr>
            <a:endParaRPr lang="et-EE" dirty="0"/>
          </a:p>
          <a:p>
            <a:pPr marL="0" indent="0">
              <a:buNone/>
            </a:pPr>
            <a:r>
              <a:rPr lang="et-EE" dirty="0"/>
              <a:t>Logistika kasutamise erinevused riiklikul ja rahvusvahelisel tasemel põhinevad vastavate logistikasüsteemide organisatsioonilistel erinevustel.</a:t>
            </a:r>
          </a:p>
          <a:p>
            <a:pPr marL="0" indent="0">
              <a:buNone/>
            </a:pPr>
            <a:endParaRPr lang="et-EE"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7712" y="0"/>
            <a:ext cx="2554288"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19" y="5992813"/>
            <a:ext cx="12985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162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C19D26-9168-4C64-A4E6-E939B4D80EB1}"/>
              </a:ext>
            </a:extLst>
          </p:cNvPr>
          <p:cNvSpPr>
            <a:spLocks noGrp="1"/>
          </p:cNvSpPr>
          <p:nvPr>
            <p:ph type="title"/>
          </p:nvPr>
        </p:nvSpPr>
        <p:spPr>
          <a:xfrm>
            <a:off x="2034540" y="193039"/>
            <a:ext cx="9319260" cy="2454627"/>
          </a:xfrm>
        </p:spPr>
        <p:txBody>
          <a:bodyPr>
            <a:normAutofit/>
          </a:bodyPr>
          <a:lstStyle/>
          <a:p>
            <a:r>
              <a:rPr lang="et-EE" dirty="0"/>
              <a:t>Sügava austusega,</a:t>
            </a:r>
            <a:br>
              <a:rPr lang="et-EE" dirty="0"/>
            </a:br>
            <a:r>
              <a:rPr lang="et-EE" dirty="0"/>
              <a:t>Tamara </a:t>
            </a:r>
            <a:r>
              <a:rPr lang="et-EE" dirty="0" err="1"/>
              <a:t>Šerstjuk</a:t>
            </a:r>
            <a:br>
              <a:rPr lang="et-EE" b="1" dirty="0">
                <a:solidFill>
                  <a:srgbClr val="01D3C6"/>
                </a:solidFill>
                <a:latin typeface="+mn-lt"/>
              </a:rPr>
            </a:br>
            <a:endParaRPr lang="fi-FI" b="1" dirty="0">
              <a:solidFill>
                <a:srgbClr val="01D3C6"/>
              </a:solidFill>
              <a:latin typeface="+mn-lt"/>
            </a:endParaRPr>
          </a:p>
        </p:txBody>
      </p:sp>
      <p:pic>
        <p:nvPicPr>
          <p:cNvPr id="7" name="Sisällön paikkamerkki 6" descr="Kuva, joka sisältää kohteen piirtäminen&#10;&#10;Kuvaus luotu automaattisesti">
            <a:extLst>
              <a:ext uri="{FF2B5EF4-FFF2-40B4-BE49-F238E27FC236}">
                <a16:creationId xmlns:a16="http://schemas.microsoft.com/office/drawing/2014/main" id="{2811DC25-C133-4D16-8F37-A112EFD1B1C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01985" y="6028567"/>
            <a:ext cx="1023519" cy="365156"/>
          </a:xfrm>
        </p:spPr>
      </p:pic>
      <p:pic>
        <p:nvPicPr>
          <p:cNvPr id="4" name="Kuva 3">
            <a:extLst>
              <a:ext uri="{FF2B5EF4-FFF2-40B4-BE49-F238E27FC236}">
                <a16:creationId xmlns:a16="http://schemas.microsoft.com/office/drawing/2014/main" id="{372CFEA0-88B9-42F9-8A9F-C61081E1E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0B33DA3C-C009-498F-973F-536AD58216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AF2D25E7-FD2E-4099-B2FF-A429C40349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3819" y="5843554"/>
            <a:ext cx="1201690" cy="595745"/>
          </a:xfrm>
          <a:prstGeom prst="rect">
            <a:avLst/>
          </a:prstGeom>
        </p:spPr>
      </p:pic>
      <p:pic>
        <p:nvPicPr>
          <p:cNvPr id="11" name="Kuva 10">
            <a:extLst>
              <a:ext uri="{FF2B5EF4-FFF2-40B4-BE49-F238E27FC236}">
                <a16:creationId xmlns:a16="http://schemas.microsoft.com/office/drawing/2014/main" id="{7E8E0A14-7C26-4F77-936C-9580883428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6411" y="5919942"/>
            <a:ext cx="1423969" cy="504085"/>
          </a:xfrm>
          <a:prstGeom prst="rect">
            <a:avLst/>
          </a:prstGeom>
        </p:spPr>
      </p:pic>
      <p:pic>
        <p:nvPicPr>
          <p:cNvPr id="15" name="Kuva 14">
            <a:extLst>
              <a:ext uri="{FF2B5EF4-FFF2-40B4-BE49-F238E27FC236}">
                <a16:creationId xmlns:a16="http://schemas.microsoft.com/office/drawing/2014/main" id="{7DA3D0BF-928D-45E8-9F23-2F12918C74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1184" y="5617890"/>
            <a:ext cx="1201690" cy="1047071"/>
          </a:xfrm>
          <a:prstGeom prst="rect">
            <a:avLst/>
          </a:prstGeom>
        </p:spPr>
      </p:pic>
      <p:pic>
        <p:nvPicPr>
          <p:cNvPr id="17" name="Kuva 16" descr="Kuva, joka sisältää kohteen objekti, kello&#10;&#10;Kuvaus luotu automaattisesti">
            <a:extLst>
              <a:ext uri="{FF2B5EF4-FFF2-40B4-BE49-F238E27FC236}">
                <a16:creationId xmlns:a16="http://schemas.microsoft.com/office/drawing/2014/main" id="{971F1A8E-17AB-4D6C-B38A-7D7F9D873C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2583" y="5956170"/>
            <a:ext cx="2254733" cy="467857"/>
          </a:xfrm>
          <a:prstGeom prst="rect">
            <a:avLst/>
          </a:prstGeom>
        </p:spPr>
      </p:pic>
      <p:pic>
        <p:nvPicPr>
          <p:cNvPr id="19" name="Kuva 18" descr="Kuva, joka sisältää kohteen piirtäminen&#10;&#10;Kuvaus luotu automaattisesti">
            <a:extLst>
              <a:ext uri="{FF2B5EF4-FFF2-40B4-BE49-F238E27FC236}">
                <a16:creationId xmlns:a16="http://schemas.microsoft.com/office/drawing/2014/main" id="{362399F1-92A7-417A-BCA9-3661D82034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17454" y="5858175"/>
            <a:ext cx="519291" cy="705941"/>
          </a:xfrm>
          <a:prstGeom prst="rect">
            <a:avLst/>
          </a:prstGeom>
        </p:spPr>
      </p:pic>
      <p:pic>
        <p:nvPicPr>
          <p:cNvPr id="8" name="Kuva 7">
            <a:extLst>
              <a:ext uri="{FF2B5EF4-FFF2-40B4-BE49-F238E27FC236}">
                <a16:creationId xmlns:a16="http://schemas.microsoft.com/office/drawing/2014/main" id="{8458DCA0-FC22-472A-9FCC-DBEFFAD50B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0753" y="6007113"/>
            <a:ext cx="1918064" cy="386610"/>
          </a:xfrm>
          <a:prstGeom prst="rect">
            <a:avLst/>
          </a:prstGeom>
        </p:spPr>
      </p:pic>
    </p:spTree>
    <p:extLst>
      <p:ext uri="{BB962C8B-B14F-4D97-AF65-F5344CB8AC3E}">
        <p14:creationId xmlns:p14="http://schemas.microsoft.com/office/powerpoint/2010/main" val="312777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9416F9-DF8C-4BB8-9317-3C8A1CB0FE37}"/>
              </a:ext>
            </a:extLst>
          </p:cNvPr>
          <p:cNvSpPr>
            <a:spLocks noGrp="1"/>
          </p:cNvSpPr>
          <p:nvPr>
            <p:ph type="title"/>
          </p:nvPr>
        </p:nvSpPr>
        <p:spPr>
          <a:xfrm>
            <a:off x="1765004" y="365125"/>
            <a:ext cx="9588795" cy="1325563"/>
          </a:xfrm>
        </p:spPr>
        <p:txBody>
          <a:bodyPr>
            <a:normAutofit/>
          </a:bodyPr>
          <a:lstStyle/>
          <a:p>
            <a:r>
              <a:rPr lang="et-EE" sz="2000" dirty="0">
                <a:latin typeface="+mn-lt"/>
              </a:rPr>
              <a:t>Kasutatud materjalid</a:t>
            </a:r>
            <a:endParaRPr lang="fi-FI" sz="2000" dirty="0">
              <a:latin typeface="+mn-lt"/>
            </a:endParaRPr>
          </a:p>
        </p:txBody>
      </p:sp>
      <p:sp>
        <p:nvSpPr>
          <p:cNvPr id="3" name="Sisällön paikkamerkki 2">
            <a:extLst>
              <a:ext uri="{FF2B5EF4-FFF2-40B4-BE49-F238E27FC236}">
                <a16:creationId xmlns:a16="http://schemas.microsoft.com/office/drawing/2014/main" id="{CE36FF48-BCEE-4228-BCC3-535799DF1CD9}"/>
              </a:ext>
            </a:extLst>
          </p:cNvPr>
          <p:cNvSpPr>
            <a:spLocks noGrp="1"/>
          </p:cNvSpPr>
          <p:nvPr>
            <p:ph idx="1"/>
          </p:nvPr>
        </p:nvSpPr>
        <p:spPr>
          <a:xfrm>
            <a:off x="1765004" y="1825625"/>
            <a:ext cx="9588796" cy="3180715"/>
          </a:xfrm>
        </p:spPr>
        <p:txBody>
          <a:bodyPr/>
          <a:lstStyle/>
          <a:p>
            <a:pPr marL="0" indent="0">
              <a:buNone/>
            </a:pPr>
            <a:r>
              <a:rPr lang="et-EE" sz="1800" dirty="0"/>
              <a:t>E</a:t>
            </a:r>
            <a:r>
              <a:rPr lang="fi-FI" sz="1800" dirty="0" err="1"/>
              <a:t>sitluse</a:t>
            </a:r>
            <a:r>
              <a:rPr lang="fi-FI" sz="1800" dirty="0"/>
              <a:t> </a:t>
            </a:r>
            <a:r>
              <a:rPr lang="fi-FI" sz="1800" dirty="0" err="1"/>
              <a:t>materjali</a:t>
            </a:r>
            <a:r>
              <a:rPr lang="et-EE" sz="1800" dirty="0"/>
              <a:t>d </a:t>
            </a:r>
            <a:r>
              <a:rPr lang="fi-FI" sz="1800" dirty="0"/>
              <a:t>on </a:t>
            </a:r>
            <a:r>
              <a:rPr lang="fi-FI" sz="1800" dirty="0" err="1"/>
              <a:t>koostatud</a:t>
            </a:r>
            <a:r>
              <a:rPr lang="fi-FI" sz="1800" dirty="0"/>
              <a:t> </a:t>
            </a:r>
            <a:r>
              <a:rPr lang="et-EE" sz="1800" dirty="0"/>
              <a:t> järgmiste materjalide põhjal:</a:t>
            </a:r>
          </a:p>
          <a:p>
            <a:pPr marL="0" indent="0">
              <a:buNone/>
            </a:pPr>
            <a:endParaRPr lang="et-EE" sz="1800" dirty="0"/>
          </a:p>
          <a:p>
            <a:pPr marL="0" indent="0">
              <a:buNone/>
            </a:pPr>
            <a:r>
              <a:rPr lang="fi-FI" sz="1800" dirty="0" err="1"/>
              <a:t>Ain</a:t>
            </a:r>
            <a:r>
              <a:rPr lang="fi-FI" sz="1800" dirty="0"/>
              <a:t> Tulvi. </a:t>
            </a:r>
            <a:r>
              <a:rPr lang="fi-FI" sz="1800" dirty="0" err="1"/>
              <a:t>Logistika</a:t>
            </a:r>
            <a:r>
              <a:rPr lang="fi-FI" sz="1800" dirty="0"/>
              <a:t> </a:t>
            </a:r>
            <a:r>
              <a:rPr lang="fi-FI" sz="1800" dirty="0" err="1"/>
              <a:t>õpik</a:t>
            </a:r>
            <a:r>
              <a:rPr lang="fi-FI" sz="1800" dirty="0"/>
              <a:t> </a:t>
            </a:r>
            <a:r>
              <a:rPr lang="fi-FI" sz="1800" dirty="0" err="1"/>
              <a:t>kutsekoolidele</a:t>
            </a:r>
            <a:r>
              <a:rPr lang="fi-FI" sz="1800" dirty="0"/>
              <a:t>. </a:t>
            </a:r>
            <a:r>
              <a:rPr lang="fi-FI" sz="1800" dirty="0" err="1"/>
              <a:t>Innove</a:t>
            </a:r>
            <a:r>
              <a:rPr lang="fi-FI" sz="1800" dirty="0"/>
              <a:t>, 2014</a:t>
            </a:r>
            <a:r>
              <a:rPr lang="et-EE" sz="1800" dirty="0"/>
              <a:t>.</a:t>
            </a:r>
          </a:p>
          <a:p>
            <a:pPr marL="0" indent="0">
              <a:buNone/>
            </a:pPr>
            <a:r>
              <a:rPr lang="fi-FI" sz="1800" dirty="0"/>
              <a:t>Juri </a:t>
            </a:r>
            <a:r>
              <a:rPr lang="fi-FI" sz="1800" dirty="0" err="1"/>
              <a:t>Suursoo</a:t>
            </a:r>
            <a:r>
              <a:rPr lang="fi-FI" sz="1800" dirty="0"/>
              <a:t> „</a:t>
            </a:r>
            <a:r>
              <a:rPr lang="fi-FI" sz="1800" dirty="0" err="1"/>
              <a:t>Tarneahela</a:t>
            </a:r>
            <a:r>
              <a:rPr lang="fi-FI" sz="1800" dirty="0"/>
              <a:t> </a:t>
            </a:r>
            <a:r>
              <a:rPr lang="fi-FI" sz="1800" dirty="0" err="1"/>
              <a:t>haldamine</a:t>
            </a:r>
            <a:r>
              <a:rPr lang="fi-FI" sz="1800" dirty="0"/>
              <a:t> I ja II“2012</a:t>
            </a:r>
            <a:r>
              <a:rPr lang="et-EE" sz="1800" dirty="0"/>
              <a:t>.</a:t>
            </a:r>
            <a:endParaRPr lang="fi-FI" sz="1800" dirty="0"/>
          </a:p>
          <a:p>
            <a:pPr marL="0" indent="0">
              <a:buNone/>
            </a:pPr>
            <a:r>
              <a:rPr lang="et-EE" sz="1800" dirty="0"/>
              <a:t>Olga </a:t>
            </a:r>
            <a:r>
              <a:rPr lang="et-EE" sz="1800" dirty="0" err="1"/>
              <a:t>Nežerenko</a:t>
            </a:r>
            <a:r>
              <a:rPr lang="et-EE" sz="1800" dirty="0"/>
              <a:t>. Loengute konspekt 2013.</a:t>
            </a:r>
          </a:p>
          <a:p>
            <a:pPr marL="0" indent="0">
              <a:buNone/>
            </a:pPr>
            <a:endParaRPr lang="fi-FI" sz="1800" dirty="0"/>
          </a:p>
          <a:p>
            <a:pPr marL="0" indent="0">
              <a:buNone/>
            </a:pPr>
            <a:br>
              <a:rPr lang="fi-FI" dirty="0"/>
            </a:br>
            <a:endParaRPr lang="fi-FI" dirty="0"/>
          </a:p>
        </p:txBody>
      </p:sp>
      <p:sp>
        <p:nvSpPr>
          <p:cNvPr id="4" name="Tekstiruutu 3">
            <a:extLst>
              <a:ext uri="{FF2B5EF4-FFF2-40B4-BE49-F238E27FC236}">
                <a16:creationId xmlns:a16="http://schemas.microsoft.com/office/drawing/2014/main" id="{16C8C68B-B98B-4406-87B9-90C1673D750F}"/>
              </a:ext>
            </a:extLst>
          </p:cNvPr>
          <p:cNvSpPr txBox="1"/>
          <p:nvPr/>
        </p:nvSpPr>
        <p:spPr>
          <a:xfrm>
            <a:off x="3256624" y="5680710"/>
            <a:ext cx="5678751" cy="923330"/>
          </a:xfrm>
          <a:prstGeom prst="rect">
            <a:avLst/>
          </a:prstGeom>
          <a:noFill/>
        </p:spPr>
        <p:txBody>
          <a:bodyPr wrap="square" rtlCol="0">
            <a:spAutoFit/>
          </a:bodyPr>
          <a:lstStyle/>
          <a:p>
            <a:r>
              <a:rPr lang="fi-FI" dirty="0"/>
              <a:t>Erasmus+ KA2 Strategic </a:t>
            </a:r>
            <a:r>
              <a:rPr lang="fi-FI" dirty="0" err="1"/>
              <a:t>Partnership</a:t>
            </a:r>
            <a:endParaRPr lang="fi-FI" dirty="0"/>
          </a:p>
          <a:p>
            <a:r>
              <a:rPr lang="fi-FI" dirty="0"/>
              <a:t>2017-1-1FI01-KA203-034721</a:t>
            </a:r>
          </a:p>
          <a:p>
            <a:r>
              <a:rPr lang="en-US" dirty="0"/>
              <a:t>Healthcare Logistics Education and Learning </a:t>
            </a:r>
            <a:r>
              <a:rPr lang="en-US" dirty="0" err="1"/>
              <a:t>Pahtway</a:t>
            </a:r>
            <a:endParaRPr lang="fi-FI" dirty="0"/>
          </a:p>
        </p:txBody>
      </p:sp>
      <p:pic>
        <p:nvPicPr>
          <p:cNvPr id="5" name="Kuva 4">
            <a:extLst>
              <a:ext uri="{FF2B5EF4-FFF2-40B4-BE49-F238E27FC236}">
                <a16:creationId xmlns:a16="http://schemas.microsoft.com/office/drawing/2014/main" id="{95F8EB55-1A2B-4F03-BFF3-E44AE18868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049" y="193039"/>
            <a:ext cx="1295134" cy="863422"/>
          </a:xfrm>
          <a:prstGeom prst="rect">
            <a:avLst/>
          </a:prstGeom>
        </p:spPr>
      </p:pic>
      <p:sp>
        <p:nvSpPr>
          <p:cNvPr id="6" name="Suorakulmainen kolmio 5">
            <a:extLst>
              <a:ext uri="{FF2B5EF4-FFF2-40B4-BE49-F238E27FC236}">
                <a16:creationId xmlns:a16="http://schemas.microsoft.com/office/drawing/2014/main" id="{2DC70A1F-6D1D-42C1-9BB3-E02B0FA7C3E5}"/>
              </a:ext>
            </a:extLst>
          </p:cNvPr>
          <p:cNvSpPr/>
          <p:nvPr/>
        </p:nvSpPr>
        <p:spPr>
          <a:xfrm rot="10800000">
            <a:off x="9635490" y="0"/>
            <a:ext cx="2556510" cy="2548890"/>
          </a:xfrm>
          <a:prstGeom prst="rtTriangle">
            <a:avLst/>
          </a:prstGeom>
          <a:solidFill>
            <a:srgbClr val="01D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23705983"/>
      </p:ext>
    </p:extLst>
  </p:cSld>
  <p:clrMapOvr>
    <a:masterClrMapping/>
  </p:clrMapOvr>
</p:sld>
</file>

<file path=ppt/theme/theme1.xml><?xml version="1.0" encoding="utf-8"?>
<a:theme xmlns:a="http://schemas.openxmlformats.org/drawingml/2006/main" name="HELP malli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99F230-96D4-4F52-8131-BD7CD87E28DD}" vid="{E2392812-1343-4778-85FE-0F53C95AD46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D052C69571584BA10F8ED101D50D95" ma:contentTypeVersion="11" ma:contentTypeDescription="Create a new document." ma:contentTypeScope="" ma:versionID="1bb532bb0bafdfb17578efd61dba9629">
  <xsd:schema xmlns:xsd="http://www.w3.org/2001/XMLSchema" xmlns:xs="http://www.w3.org/2001/XMLSchema" xmlns:p="http://schemas.microsoft.com/office/2006/metadata/properties" xmlns:ns3="4e352dd5-739b-402c-aa33-dfc1b5b75471" xmlns:ns4="74e959b2-e13f-4046-9f47-02e40d3fda51" targetNamespace="http://schemas.microsoft.com/office/2006/metadata/properties" ma:root="true" ma:fieldsID="fc1d98623ab744b4a5e8ee60fe64bf7f" ns3:_="" ns4:_="">
    <xsd:import namespace="4e352dd5-739b-402c-aa33-dfc1b5b75471"/>
    <xsd:import namespace="74e959b2-e13f-4046-9f47-02e40d3fda5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352dd5-739b-402c-aa33-dfc1b5b754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e959b2-e13f-4046-9f47-02e40d3fda5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D044DA-23D7-40DB-957E-254CEE015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352dd5-739b-402c-aa33-dfc1b5b75471"/>
    <ds:schemaRef ds:uri="74e959b2-e13f-4046-9f47-02e40d3fda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094AFA-A771-48A0-ACDF-DEE85073295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658B3F2-1529-4BE5-8DCC-603F638C2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HELP malli1</Template>
  <TotalTime>72</TotalTime>
  <Words>1287</Words>
  <Application>Microsoft Macintosh PowerPoint</Application>
  <PresentationFormat>Widescreen</PresentationFormat>
  <Paragraphs>151</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HELP malli1</vt:lpstr>
      <vt:lpstr>  Logistika erinevad liigid  </vt:lpstr>
      <vt:lpstr>Logistika liigid </vt:lpstr>
      <vt:lpstr>Ettevõtte logistika Ettevõtte (firma) logistika haarab kogu ettevõtte tegevusi ja valdkondi, moodustades ühtse logistilistsüsteemi (joonis1) </vt:lpstr>
      <vt:lpstr> Ettevõtte logistika  </vt:lpstr>
      <vt:lpstr>Ettevõtte logistika</vt:lpstr>
      <vt:lpstr> Sisendlogistika(ostulogistika, hankelogistika)  Varud </vt:lpstr>
      <vt:lpstr>Milliseid kulud on seotud varude hoidmisega?</vt:lpstr>
      <vt:lpstr>Varud</vt:lpstr>
      <vt:lpstr>Varud</vt:lpstr>
      <vt:lpstr>Millised varud on ettevõttes?</vt:lpstr>
      <vt:lpstr>Varude suurus</vt:lpstr>
      <vt:lpstr>Varude suurus</vt:lpstr>
      <vt:lpstr>Varude juhtimine</vt:lpstr>
      <vt:lpstr>Varude juhtimise eesmärgid</vt:lpstr>
      <vt:lpstr>Varude juhtimisele kuuluvad tegevused</vt:lpstr>
      <vt:lpstr>Ostulogistika ja laonduslogistika ning varude juhtimine</vt:lpstr>
      <vt:lpstr>Ostulogistika ja laonduslogistika ning varude juhtimine</vt:lpstr>
      <vt:lpstr>Ostu,-laondus,-ja tootmislogistika seos</vt:lpstr>
      <vt:lpstr>Ettevõtte jaotuslogistika</vt:lpstr>
      <vt:lpstr>Lao,-transpordi, ja jaotuslogistika seosed</vt:lpstr>
      <vt:lpstr>Transpordilogistika</vt:lpstr>
      <vt:lpstr>Transpordilogistika ettevõttes</vt:lpstr>
      <vt:lpstr>Infologistika</vt:lpstr>
      <vt:lpstr>Roheline logistika</vt:lpstr>
      <vt:lpstr>Rahvusvaheline logistika</vt:lpstr>
      <vt:lpstr>Sügava austusega, Tamara Šerstjuk </vt:lpstr>
      <vt:lpstr>Kasutatud materjalid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kristim</dc:creator>
  <cp:lastModifiedBy>Piret Tamme</cp:lastModifiedBy>
  <cp:revision>18</cp:revision>
  <dcterms:created xsi:type="dcterms:W3CDTF">2021-02-05T08:15:51Z</dcterms:created>
  <dcterms:modified xsi:type="dcterms:W3CDTF">2021-02-05T11:01:06Z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0x0101000FD052C69571584BA10F8ED101D50D95</vt:lpwstr>
  </property>
</Properties>
</file>